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6" r:id="rId9"/>
    <p:sldId id="263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C654A0-7917-7F49-B6EE-A8E16587527C}" v="21" dt="2025-09-30T06:07:02.9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2"/>
    <p:restoredTop sz="94703"/>
  </p:normalViewPr>
  <p:slideViewPr>
    <p:cSldViewPr snapToGrid="0">
      <p:cViewPr varScale="1">
        <p:scale>
          <a:sx n="100" d="100"/>
          <a:sy n="100" d="100"/>
        </p:scale>
        <p:origin x="18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2" d="100"/>
          <a:sy n="102" d="100"/>
        </p:scale>
        <p:origin x="385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530A76-2645-1CA9-ACFE-CF5E555F80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972C31-25DB-2DC7-013C-0B844810B6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B694A-1F00-F746-9A3B-8286BEF1E538}" type="datetimeFigureOut">
              <a:rPr lang="en-EE" smtClean="0"/>
              <a:t>30.09.2025</a:t>
            </a:fld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9E0FC6-C774-14BC-B90C-31254061B6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FF50E4-C9FA-BB75-9A75-0BF8C036AA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16077-7555-BA43-B552-60C25B79D796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042824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2EA09-090F-5A4D-8BDB-0D2B4EC13DFF}" type="datetimeFigureOut">
              <a:rPr lang="en-EE" smtClean="0"/>
              <a:t>29.09.2025</a:t>
            </a:fld>
            <a:endParaRPr lang="en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7D4CF-792A-1842-9247-42ECCC6BD40C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85611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7D4CF-792A-1842-9247-42ECCC6BD40C}" type="slidenum">
              <a:rPr lang="en-EE" smtClean="0"/>
              <a:t>11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594678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0D1F-086F-01CA-A499-055C03582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09BEB-8B65-CE70-5952-54876BBDD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9CBA1-AF75-5A38-8370-3A7D39653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9BED9-F6DE-0B5B-A35D-98D71C7EF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509FF-E83E-B114-CB64-96D406AB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89881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8C90B-2F7C-9F6E-71A5-97562526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0A4A8-8E9A-46E7-F6BF-3EB7BDAE1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0BA34-7731-6D46-E869-A93C6BE4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3D199-AA8E-A40C-97C8-A29027695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947AE-93AC-6B0D-168C-CFFABAEB6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4257148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>
          <a:xfrm>
            <a:off x="-187238" y="-61483"/>
            <a:ext cx="3064644" cy="7042877"/>
            <a:chOff x="-140429" y="-46112"/>
            <a:chExt cx="2298483" cy="5282158"/>
          </a:xfrm>
        </p:grpSpPr>
        <p:pic>
          <p:nvPicPr>
            <p:cNvPr id="28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Group 28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30" name="Rectangle 29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1" name="Rectangle 30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56939" y="328381"/>
            <a:ext cx="10425461" cy="384043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2400" b="0" spc="933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849397" y="932723"/>
            <a:ext cx="9733004" cy="50974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09600" y="6501342"/>
            <a:ext cx="2844800" cy="365125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165600" y="6501342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8737600" y="6501342"/>
            <a:ext cx="2844800" cy="365125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628720" y="1416025"/>
            <a:ext cx="0" cy="5184576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47328" y="819780"/>
            <a:ext cx="1267523" cy="5438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467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467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338" y="56316"/>
            <a:ext cx="924153" cy="86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731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-187238" y="-61483"/>
            <a:ext cx="3064644" cy="7042877"/>
            <a:chOff x="-140429" y="-46112"/>
            <a:chExt cx="2298483" cy="5282158"/>
          </a:xfrm>
        </p:grpSpPr>
        <p:pic>
          <p:nvPicPr>
            <p:cNvPr id="11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11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14" name="Rectangle 13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8" name="Rectangle 17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932723"/>
            <a:ext cx="10325101" cy="50974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501342"/>
            <a:ext cx="2844800" cy="365125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9/30/25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501342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501342"/>
            <a:ext cx="2844800" cy="365125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56939" y="328381"/>
            <a:ext cx="10425461" cy="384043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2400" b="0" spc="933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628720" y="1416025"/>
            <a:ext cx="0" cy="5184576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47328" y="819780"/>
            <a:ext cx="1267523" cy="5438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467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467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338" y="56316"/>
            <a:ext cx="924153" cy="86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2507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912000"/>
          </a:xfrm>
          <a:prstGeom prst="rect">
            <a:avLst/>
          </a:prstGeom>
          <a:solidFill>
            <a:srgbClr val="62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41704" y="0"/>
            <a:ext cx="24645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501342"/>
            <a:ext cx="28448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9/30/25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501342"/>
            <a:ext cx="38608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501342"/>
            <a:ext cx="28448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218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1371" y="1988841"/>
            <a:ext cx="2784309" cy="326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272951" y="4677139"/>
            <a:ext cx="3148968" cy="3181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bg1"/>
                </a:solidFill>
              </a:rPr>
              <a:t>Atmosphere</a:t>
            </a:r>
            <a:r>
              <a:rPr lang="es-ES" sz="1467" b="0" baseline="0" dirty="0">
                <a:solidFill>
                  <a:schemeClr val="bg1"/>
                </a:solidFill>
              </a:rPr>
              <a:t> </a:t>
            </a:r>
            <a:r>
              <a:rPr lang="es-ES" sz="1467" b="0" dirty="0" err="1">
                <a:solidFill>
                  <a:schemeClr val="bg1"/>
                </a:solidFill>
              </a:rPr>
              <a:t>Monitoring</a:t>
            </a:r>
            <a:endParaRPr lang="en-US" sz="1467" b="0" dirty="0">
              <a:solidFill>
                <a:schemeClr val="bg1"/>
              </a:solidFill>
            </a:endParaRPr>
          </a:p>
        </p:txBody>
      </p:sp>
      <p:sp>
        <p:nvSpPr>
          <p:cNvPr id="26" name="Subtitle 2"/>
          <p:cNvSpPr>
            <a:spLocks noGrp="1"/>
          </p:cNvSpPr>
          <p:nvPr>
            <p:ph type="subTitle" idx="13"/>
          </p:nvPr>
        </p:nvSpPr>
        <p:spPr>
          <a:xfrm>
            <a:off x="3407701" y="4197085"/>
            <a:ext cx="6336704" cy="153617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07701" y="3236980"/>
            <a:ext cx="6336704" cy="960107"/>
          </a:xfrm>
        </p:spPr>
        <p:txBody>
          <a:bodyPr>
            <a:normAutofit/>
          </a:bodyPr>
          <a:lstStyle>
            <a:lvl1pPr marL="0" indent="0">
              <a:buNone/>
              <a:defRPr sz="37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9E2ABB-3186-AB4D-8D93-E74D726D46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36" y="5980800"/>
            <a:ext cx="4799245" cy="41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9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933" y="0"/>
            <a:ext cx="3022099" cy="6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 userDrawn="1"/>
        </p:nvSpPr>
        <p:spPr>
          <a:xfrm>
            <a:off x="-34198" y="-1"/>
            <a:ext cx="3022099" cy="6912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1" y="0"/>
            <a:ext cx="3064644" cy="6912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1363893" y="932723"/>
            <a:ext cx="5384800" cy="508856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6768075" y="932723"/>
            <a:ext cx="5384800" cy="508856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>
          <a:xfrm>
            <a:off x="609600" y="6501342"/>
            <a:ext cx="2844800" cy="365125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>
          <a:xfrm>
            <a:off x="4165600" y="6501342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>
          <a:xfrm>
            <a:off x="8737600" y="6501342"/>
            <a:ext cx="2844800" cy="365125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56939" y="328381"/>
            <a:ext cx="10425461" cy="384043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2400" b="0" spc="933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28720" y="1416025"/>
            <a:ext cx="0" cy="5184576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47328" y="819780"/>
            <a:ext cx="1267523" cy="5438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467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467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338" y="56316"/>
            <a:ext cx="924153" cy="86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457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187238" y="-61483"/>
            <a:ext cx="3064644" cy="7042877"/>
            <a:chOff x="-140429" y="-46112"/>
            <a:chExt cx="2298483" cy="5282158"/>
          </a:xfrm>
        </p:grpSpPr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oup 17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19" name="Rectangle 18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1" name="Rectangle 20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206" y="836712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9456" y="1604797"/>
            <a:ext cx="5386917" cy="4521365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3974" y="836712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3225" y="1604797"/>
            <a:ext cx="5389033" cy="4521365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9/30/25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156939" y="328381"/>
            <a:ext cx="10425461" cy="384043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2400" b="0" spc="933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628720" y="1416025"/>
            <a:ext cx="0" cy="5184576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47328" y="819780"/>
            <a:ext cx="1267523" cy="5438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467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467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338" y="56316"/>
            <a:ext cx="924153" cy="86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6159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-187238" y="-61483"/>
            <a:ext cx="3064644" cy="7042877"/>
            <a:chOff x="-140429" y="-46112"/>
            <a:chExt cx="2298483" cy="5282158"/>
          </a:xfrm>
        </p:grpSpPr>
        <p:pic>
          <p:nvPicPr>
            <p:cNvPr id="30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30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32" name="Rectangle 31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3" name="Rectangle 32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9/30/25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56939" y="328381"/>
            <a:ext cx="10425461" cy="384043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2400" b="0" spc="933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628720" y="1416025"/>
            <a:ext cx="0" cy="5184576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47328" y="819780"/>
            <a:ext cx="1267523" cy="5438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467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467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338" y="56316"/>
            <a:ext cx="924153" cy="86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785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 userDrawn="1"/>
        </p:nvGrpSpPr>
        <p:grpSpPr>
          <a:xfrm>
            <a:off x="-187238" y="-61483"/>
            <a:ext cx="3064644" cy="7042877"/>
            <a:chOff x="-140429" y="-46112"/>
            <a:chExt cx="2298483" cy="5282158"/>
          </a:xfrm>
        </p:grpSpPr>
        <p:pic>
          <p:nvPicPr>
            <p:cNvPr id="27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27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29" name="Rectangle 28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30" name="Rectangle 29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2967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9005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2967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28720" y="1416025"/>
            <a:ext cx="0" cy="5184576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47328" y="819780"/>
            <a:ext cx="1267523" cy="5438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467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467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338" y="56316"/>
            <a:ext cx="924153" cy="86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77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BB3B-684C-5FFD-C036-DE7C07D32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0F16C-569C-3902-4490-3AFB8F509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85A66-6D6E-3AC3-8051-33400B4FA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1782A-1A5A-75C7-4888-33CC14C1B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782AF-36B8-48C8-0136-A64B4436A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695489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918AD-8FDC-7BA9-F3C6-3A78F4990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31FBA-DA88-FDB2-C949-BCBCDF926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A59D45-F543-23A1-E810-C007307E9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84790-7FB3-4970-F360-7BC55E38B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7BCC9-28E4-CC59-F790-4BA4B271D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C8B4B-AE52-B430-B2FF-AC59E0A6E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032317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AA564-839C-7435-7DB1-99F3A8D38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8F8F6-5895-D714-1AE3-8A0241688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BCDB6-C155-0194-23EF-C51DE926E5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01AC9F-ACC2-CC0C-AB9F-4410C5878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7BCD8A-D7FD-85FE-858B-E3C2611D81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BAEC7D-8918-9C0D-BB7B-EEFF55D3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B03A15-472E-6CB5-E01D-5C4B9B8FB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D2147C-9BFC-0966-57D6-A75D3D10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720350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933" y="0"/>
            <a:ext cx="3022099" cy="6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 userDrawn="1"/>
        </p:nvSpPr>
        <p:spPr>
          <a:xfrm>
            <a:off x="-34198" y="-1"/>
            <a:ext cx="3022099" cy="6912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1" y="0"/>
            <a:ext cx="3064644" cy="6912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1363893" y="932723"/>
            <a:ext cx="5384800" cy="508856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6768075" y="932723"/>
            <a:ext cx="5384800" cy="508856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>
          <a:xfrm>
            <a:off x="609600" y="6501342"/>
            <a:ext cx="2844800" cy="365125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9/30/25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>
          <a:xfrm>
            <a:off x="4165600" y="6501342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>
          <a:xfrm>
            <a:off x="8737600" y="6501342"/>
            <a:ext cx="2844800" cy="365125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156939" y="328381"/>
            <a:ext cx="10425461" cy="384043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2400" b="0" spc="933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28720" y="1416025"/>
            <a:ext cx="0" cy="5184576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47328" y="819780"/>
            <a:ext cx="1267523" cy="5438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467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467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467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338" y="56316"/>
            <a:ext cx="924153" cy="869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0813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912000"/>
          </a:xfrm>
          <a:prstGeom prst="rect">
            <a:avLst/>
          </a:prstGeom>
          <a:solidFill>
            <a:srgbClr val="62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41704" y="0"/>
            <a:ext cx="24645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501342"/>
            <a:ext cx="28448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9/30/25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501342"/>
            <a:ext cx="38608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501342"/>
            <a:ext cx="28448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218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1371" y="1988841"/>
            <a:ext cx="2784309" cy="326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272951" y="4677139"/>
            <a:ext cx="3148968" cy="3181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67" b="0" dirty="0" err="1">
                <a:solidFill>
                  <a:schemeClr val="bg1"/>
                </a:solidFill>
              </a:rPr>
              <a:t>Atmosphere</a:t>
            </a:r>
            <a:r>
              <a:rPr lang="es-ES" sz="1467" b="0" baseline="0" dirty="0">
                <a:solidFill>
                  <a:schemeClr val="bg1"/>
                </a:solidFill>
              </a:rPr>
              <a:t> </a:t>
            </a:r>
            <a:r>
              <a:rPr lang="es-ES" sz="1467" b="0" dirty="0" err="1">
                <a:solidFill>
                  <a:schemeClr val="bg1"/>
                </a:solidFill>
              </a:rPr>
              <a:t>Monitoring</a:t>
            </a:r>
            <a:endParaRPr lang="en-US" sz="1467" b="0" dirty="0">
              <a:solidFill>
                <a:schemeClr val="bg1"/>
              </a:solidFill>
            </a:endParaRPr>
          </a:p>
        </p:txBody>
      </p:sp>
      <p:sp>
        <p:nvSpPr>
          <p:cNvPr id="26" name="Subtitle 2"/>
          <p:cNvSpPr>
            <a:spLocks noGrp="1"/>
          </p:cNvSpPr>
          <p:nvPr>
            <p:ph type="subTitle" idx="13"/>
          </p:nvPr>
        </p:nvSpPr>
        <p:spPr>
          <a:xfrm>
            <a:off x="3407701" y="4197085"/>
            <a:ext cx="6336704" cy="153617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407701" y="3236980"/>
            <a:ext cx="6336704" cy="960107"/>
          </a:xfrm>
        </p:spPr>
        <p:txBody>
          <a:bodyPr>
            <a:normAutofit/>
          </a:bodyPr>
          <a:lstStyle>
            <a:lvl1pPr marL="0" indent="0">
              <a:buNone/>
              <a:defRPr sz="37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9E2ABB-3186-AB4D-8D93-E74D726D46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36" y="5980800"/>
            <a:ext cx="4799245" cy="41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12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295C-A8C2-FDA5-8E84-2694A126F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204C5-77D5-F88D-D4C7-BFBB7831B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C04528-4D77-A775-222E-66B537DE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A8D59-D9F9-54D8-2852-8FEA5E399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234374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F4914-CD5D-7C95-4A7A-AA9B344C8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6B6D51-B9AB-7A38-E909-15DB398F7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2B628-0A25-1B2A-0076-3A1DE4F44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49907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739A-9BBA-ED4C-5849-DE63DDF9E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A77BF-1742-AE8A-60A4-6464E9623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A7B8F-B40A-7BCF-C539-23198379F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90E05-E11B-E767-3918-8A467DA7C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2A9818-8373-F206-108E-CA7AAB121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B9CFE-3160-95C0-0DF1-B0297FE66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316606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817F9-5C0B-F0B5-7E8D-43B37586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D2B4B7-AC1F-79B3-A095-BC60609B0C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C2C85-8B8E-8B3D-032C-7752A663D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0E43F-D35F-DA4C-8769-87E94CFE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696C1-02C1-2A7C-8B10-BAC91620A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31342-9CC4-489E-8060-0DFD6A4CE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644124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920EF-E762-3FE6-9A9D-29EFE777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1EE732-6CEA-21A3-D7EA-6D60F8BE3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71BE6-F64A-2379-C857-A7B71D103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D28DD-8597-815D-2809-6FC880F2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91BEA-7B97-4D9C-9390-E81C9B71B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61514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0DA270-CCEF-04A7-716F-27E2462877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9E477-F6E9-0D54-60AB-68B498788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F2C33-4297-B58D-70CE-C7CB69BDA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3D3C2-D973-7885-D089-58A620703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4BC54-3A00-6F7D-0FA0-9F85C6678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1656080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F07777-342D-6E91-3C05-381065BD3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EE890-BA7E-5D47-2EAF-6E13EC065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4913B-1DAD-75F0-A1D2-79477A1F2B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09E5D6-C1FB-8944-B39C-00B4DC5B29C2}" type="datetimeFigureOut">
              <a:rPr lang="en-EE" smtClean="0"/>
              <a:t>28.09.2025</a:t>
            </a:fld>
            <a:endParaRPr lang="en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D2018-4790-038D-C4B6-D9B698272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C536D-03A6-CA3D-48FF-8C4ACE18D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C6E38-560A-9B4C-AB8C-123027707054}" type="slidenum">
              <a:rPr lang="en-EE" smtClean="0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210264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51" r:id="rId10"/>
    <p:sldLayoutId id="2147483652" r:id="rId11"/>
    <p:sldLayoutId id="2147483653" r:id="rId12"/>
    <p:sldLayoutId id="2147483661" r:id="rId13"/>
    <p:sldLayoutId id="2147483660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space.copernicus.eu/" TargetMode="External"/><Relationship Id="rId2" Type="http://schemas.openxmlformats.org/officeDocument/2006/relationships/hyperlink" Target="https://wekeo.copernicus.e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odias.e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google.com/datasets?hl=en" TargetMode="External"/><Relationship Id="rId2" Type="http://schemas.openxmlformats.org/officeDocument/2006/relationships/hyperlink" Target="https://registry.opendata.aws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3341FD8-B427-6C7C-A875-BA44B3D1C10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306101" y="3429000"/>
            <a:ext cx="6336704" cy="1536171"/>
          </a:xfrm>
        </p:spPr>
        <p:txBody>
          <a:bodyPr>
            <a:normAutofit lnSpcReduction="10000"/>
          </a:bodyPr>
          <a:lstStyle/>
          <a:p>
            <a:r>
              <a:rPr lang="en-EE" dirty="0"/>
              <a:t>API roll, </a:t>
            </a:r>
            <a:r>
              <a:rPr lang="en-GB" dirty="0" err="1"/>
              <a:t>suuremahulise</a:t>
            </a:r>
            <a:r>
              <a:rPr lang="en-GB" dirty="0"/>
              <a:t> </a:t>
            </a:r>
            <a:r>
              <a:rPr lang="en-GB" dirty="0" err="1"/>
              <a:t>andmetöötluse</a:t>
            </a:r>
            <a:r>
              <a:rPr lang="en-GB" dirty="0"/>
              <a:t> </a:t>
            </a:r>
            <a:r>
              <a:rPr lang="en-GB" dirty="0" err="1"/>
              <a:t>väljakutsed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alternatiivsed</a:t>
            </a:r>
            <a:r>
              <a:rPr lang="en-GB" dirty="0"/>
              <a:t> </a:t>
            </a:r>
            <a:r>
              <a:rPr lang="en-GB" dirty="0" err="1"/>
              <a:t>lahendused</a:t>
            </a:r>
            <a:r>
              <a:rPr lang="en-GB" dirty="0"/>
              <a:t> </a:t>
            </a:r>
          </a:p>
          <a:p>
            <a:endParaRPr lang="en-GB" dirty="0"/>
          </a:p>
          <a:p>
            <a:r>
              <a:rPr lang="en-GB" dirty="0"/>
              <a:t>Andres Luhamaa, Velle Toll, Hannes </a:t>
            </a:r>
            <a:r>
              <a:rPr lang="en-GB" dirty="0" err="1"/>
              <a:t>Keernik</a:t>
            </a:r>
            <a:endParaRPr lang="en-E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90859-6A37-84E4-2B4F-9443C6648AD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86000" y="624822"/>
            <a:ext cx="9144000" cy="2387600"/>
          </a:xfrm>
        </p:spPr>
        <p:txBody>
          <a:bodyPr/>
          <a:lstStyle/>
          <a:p>
            <a:r>
              <a:rPr lang="en-EE" dirty="0"/>
              <a:t>Keskkonnaandmete kasutamine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656C02-7A92-BD75-9BAB-A028FDB50B26}"/>
              </a:ext>
            </a:extLst>
          </p:cNvPr>
          <p:cNvSpPr txBox="1"/>
          <p:nvPr/>
        </p:nvSpPr>
        <p:spPr>
          <a:xfrm>
            <a:off x="9144000" y="4775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E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A2DE9E-9FC9-B131-81B8-25E2B38ED315}"/>
              </a:ext>
            </a:extLst>
          </p:cNvPr>
          <p:cNvSpPr txBox="1"/>
          <p:nvPr/>
        </p:nvSpPr>
        <p:spPr>
          <a:xfrm>
            <a:off x="5994400" y="6048512"/>
            <a:ext cx="2917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E" dirty="0"/>
              <a:t>CAMS koolitus 30.09.20205</a:t>
            </a:r>
          </a:p>
        </p:txBody>
      </p:sp>
    </p:spTree>
    <p:extLst>
      <p:ext uri="{BB962C8B-B14F-4D97-AF65-F5344CB8AC3E}">
        <p14:creationId xmlns:p14="http://schemas.microsoft.com/office/powerpoint/2010/main" val="205762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DA870-1220-7B68-ED0C-219E3852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dirty="0"/>
              <a:t>Suurandmed keskkonnateadustes (maht)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42FA8-F8F6-B05F-F084-3DAEB113B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EE" dirty="0"/>
              <a:t>Ilm ja kliima – superarvutite üks esimesi ülesandeid oli (ja on siiani) ilmaprognooside arvutamine. </a:t>
            </a:r>
          </a:p>
          <a:p>
            <a:pPr lvl="1"/>
            <a:r>
              <a:rPr lang="en-EE" dirty="0"/>
              <a:t>ERA5 – kogu arhiivi maht ca 5 PB. </a:t>
            </a:r>
          </a:p>
          <a:p>
            <a:r>
              <a:rPr lang="en-EE" dirty="0"/>
              <a:t>Mudelandmetele lisanduvad vaatlused. Satelliidiandmete mahud on veelgi suuremad mudelitest: Sentinelid, Landsat, Terra/Aqua jne kõigi arhiivid &gt; PB</a:t>
            </a:r>
          </a:p>
          <a:p>
            <a:r>
              <a:rPr lang="en-EE" dirty="0"/>
              <a:t>Lihtsalt igaks juhuks ei soovi keegi nii suuri andmemahte ladustada.</a:t>
            </a:r>
          </a:p>
          <a:p>
            <a:endParaRPr lang="en-EE" dirty="0"/>
          </a:p>
          <a:p>
            <a:pPr lvl="1"/>
            <a:endParaRPr lang="en-EE" dirty="0"/>
          </a:p>
        </p:txBody>
      </p:sp>
    </p:spTree>
    <p:extLst>
      <p:ext uri="{BB962C8B-B14F-4D97-AF65-F5344CB8AC3E}">
        <p14:creationId xmlns:p14="http://schemas.microsoft.com/office/powerpoint/2010/main" val="2121340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9CDA3-B889-FB05-423B-57B254D8A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6939" y="1760569"/>
            <a:ext cx="10325101" cy="5097431"/>
          </a:xfrm>
        </p:spPr>
        <p:txBody>
          <a:bodyPr/>
          <a:lstStyle/>
          <a:p>
            <a:r>
              <a:rPr lang="en-EE" dirty="0"/>
              <a:t>Lisaks andmete suurele mahule on probleemiks andmete formaat, metaandmed jne</a:t>
            </a:r>
          </a:p>
          <a:p>
            <a:pPr lvl="1"/>
            <a:r>
              <a:rPr lang="en-GB" dirty="0" err="1"/>
              <a:t>Ü</a:t>
            </a:r>
            <a:r>
              <a:rPr lang="en-EE" dirty="0"/>
              <a:t>rgsed failiformaadid – GRIB, NetCDF3</a:t>
            </a:r>
          </a:p>
          <a:p>
            <a:pPr lvl="1"/>
            <a:r>
              <a:rPr lang="en-EE" dirty="0"/>
              <a:t>Erinevad versioonid, töötlusastmed, </a:t>
            </a:r>
          </a:p>
          <a:p>
            <a:pPr lvl="1"/>
            <a:r>
              <a:rPr lang="en-EE" dirty="0"/>
              <a:t>Erinevad metaandmete versioonid erinevates keskustes </a:t>
            </a:r>
          </a:p>
          <a:p>
            <a:r>
              <a:rPr lang="en-EE" dirty="0"/>
              <a:t>Andmed ei ole alati ise selgitavad, st võib olla keeruline aru saada, millega tegu</a:t>
            </a:r>
          </a:p>
          <a:p>
            <a:pPr lvl="1"/>
            <a:r>
              <a:rPr lang="en-EE" dirty="0"/>
              <a:t>Näide: GFS ilmamudeli andmed kasutavad summeerimise asemel keskmistamist, mis ei ole peale vaadates keskmisele kasutajale arusaadav.</a:t>
            </a:r>
          </a:p>
          <a:p>
            <a:endParaRPr lang="en-E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2EF81-DB9B-E3A1-C7A5-9A2614A00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939" y="328381"/>
            <a:ext cx="10425461" cy="840019"/>
          </a:xfrm>
        </p:spPr>
        <p:txBody>
          <a:bodyPr/>
          <a:lstStyle/>
          <a:p>
            <a:r>
              <a:rPr lang="en-EE" dirty="0"/>
              <a:t>Suurandmed keskkonnateadustes (keerukus)</a:t>
            </a:r>
          </a:p>
        </p:txBody>
      </p:sp>
    </p:spTree>
    <p:extLst>
      <p:ext uri="{BB962C8B-B14F-4D97-AF65-F5344CB8AC3E}">
        <p14:creationId xmlns:p14="http://schemas.microsoft.com/office/powerpoint/2010/main" val="371767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CF5E3-E703-BCA5-26BF-178346C72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dirty="0"/>
              <a:t>Andmete kasutamine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58D3D-C582-F21E-7D33-FEE0B14B2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EE" dirty="0"/>
              <a:t>Traditsioonilised kasutajad: riiklikud institutsioonid ja teadusasutused. Konservatiivsed kasutajad, vähene innovatsioonisurve.</a:t>
            </a:r>
          </a:p>
          <a:p>
            <a:r>
              <a:rPr lang="en-EE" dirty="0"/>
              <a:t>Tööriistad vähem arenenud kui peavoolu GIS andmetel</a:t>
            </a:r>
          </a:p>
          <a:p>
            <a:r>
              <a:rPr lang="en-EE" dirty="0"/>
              <a:t>Tarkvara on väga erineval tasemel, reeglina ühte vahendit, mis kõik valmis kujul ära teeb, ei ole.</a:t>
            </a:r>
          </a:p>
          <a:p>
            <a:pPr lvl="1"/>
            <a:r>
              <a:rPr lang="en-EE" dirty="0"/>
              <a:t>Töölaua tarkvarad: Panoply, QGIS</a:t>
            </a:r>
          </a:p>
          <a:p>
            <a:pPr lvl="1"/>
            <a:r>
              <a:rPr lang="en-EE" dirty="0"/>
              <a:t>Teegid detailsemaks kasutamiseks: Python, R, Java, Julia, C/Fortran jne</a:t>
            </a:r>
          </a:p>
        </p:txBody>
      </p:sp>
    </p:spTree>
    <p:extLst>
      <p:ext uri="{BB962C8B-B14F-4D97-AF65-F5344CB8AC3E}">
        <p14:creationId xmlns:p14="http://schemas.microsoft.com/office/powerpoint/2010/main" val="3497959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4831D-4253-8ADD-9BB5-900730FEA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E" dirty="0"/>
              <a:t>Allalaadimine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10320-83E0-8DB5-1089-25D255F608F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EE" dirty="0"/>
              <a:t>Toome andmed arvutuse juurde</a:t>
            </a:r>
          </a:p>
          <a:p>
            <a:r>
              <a:rPr lang="en-EE" dirty="0"/>
              <a:t>Andmemahud on suured</a:t>
            </a:r>
          </a:p>
          <a:p>
            <a:pPr lvl="1"/>
            <a:r>
              <a:rPr lang="en-GB" dirty="0"/>
              <a:t>A</a:t>
            </a:r>
            <a:r>
              <a:rPr lang="en-EE" dirty="0"/>
              <a:t>eglane</a:t>
            </a:r>
          </a:p>
          <a:p>
            <a:pPr lvl="1"/>
            <a:r>
              <a:rPr lang="en-GB" dirty="0"/>
              <a:t>V</a:t>
            </a:r>
            <a:r>
              <a:rPr lang="en-EE" dirty="0"/>
              <a:t>aja suurt kohalikku salvestit</a:t>
            </a:r>
          </a:p>
          <a:p>
            <a:r>
              <a:rPr lang="en-EE" dirty="0"/>
              <a:t>Ebastabiilsed protokollid (ERA5, Sentinel, jne)</a:t>
            </a:r>
          </a:p>
          <a:p>
            <a:r>
              <a:rPr lang="en-EE" dirty="0"/>
              <a:t>Keeruline andmeid/töövooge jagada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C178E8-417D-7A3F-C267-443795E51B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EE" dirty="0"/>
              <a:t>Kasutamine pilves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7E3E8-7E7F-B50F-0201-F650BBAEF57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EE" dirty="0"/>
              <a:t>Viime arvutused andmete juurde</a:t>
            </a:r>
          </a:p>
          <a:p>
            <a:r>
              <a:rPr lang="en-EE" dirty="0"/>
              <a:t>Kiire ligipääs väga suurtele andmemahtudele</a:t>
            </a:r>
          </a:p>
          <a:p>
            <a:r>
              <a:rPr lang="en-EE" dirty="0"/>
              <a:t>Suured kommertspakkuja, AWS ja Google pakuvad juurdepääsu suurele hulgale avatud andmetele koos mugava kasutusega. AWS Sagemaker, Google colab jne</a:t>
            </a:r>
          </a:p>
          <a:p>
            <a:r>
              <a:rPr lang="en-EE" dirty="0"/>
              <a:t>Palju spetsialiseeritud keskkondi, eriti Euroopas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9AF2BA-35EB-FBDA-72BA-A0C94A975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dirty="0"/>
              <a:t>Andmete kättesaamine</a:t>
            </a:r>
          </a:p>
        </p:txBody>
      </p:sp>
    </p:spTree>
    <p:extLst>
      <p:ext uri="{BB962C8B-B14F-4D97-AF65-F5344CB8AC3E}">
        <p14:creationId xmlns:p14="http://schemas.microsoft.com/office/powerpoint/2010/main" val="453420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7F1DE4-8A4C-9547-63C5-35E4C13C4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4869" y="1472077"/>
            <a:ext cx="5384800" cy="5088565"/>
          </a:xfrm>
        </p:spPr>
        <p:txBody>
          <a:bodyPr>
            <a:normAutofit fontScale="70000" lnSpcReduction="20000"/>
          </a:bodyPr>
          <a:lstStyle/>
          <a:p>
            <a:r>
              <a:rPr lang="en-EE" dirty="0"/>
              <a:t>HDF4/5, NetCDF3/4, GRIB jne on loodud ajal, kui kasutati standardseid failisüsteeme</a:t>
            </a:r>
          </a:p>
          <a:p>
            <a:pPr lvl="1"/>
            <a:r>
              <a:rPr lang="en-EE" dirty="0"/>
              <a:t>Fail on </a:t>
            </a:r>
          </a:p>
          <a:p>
            <a:pPr lvl="1"/>
            <a:r>
              <a:rPr lang="en-EE" dirty="0"/>
              <a:t>Faili saab lugeda suvalisest kohast</a:t>
            </a:r>
          </a:p>
          <a:p>
            <a:pPr lvl="1"/>
            <a:r>
              <a:rPr lang="en-EE" dirty="0"/>
              <a:t>Reeglina halvasti paralleliseeritav</a:t>
            </a:r>
          </a:p>
          <a:p>
            <a:pPr lvl="1"/>
            <a:r>
              <a:rPr lang="en-GB" dirty="0"/>
              <a:t>M</a:t>
            </a:r>
            <a:r>
              <a:rPr lang="en-EE" dirty="0"/>
              <a:t>adal latentsus (palju väikesi päringuid)</a:t>
            </a:r>
          </a:p>
          <a:p>
            <a:r>
              <a:rPr lang="en-EE" dirty="0"/>
              <a:t>Pilved kasutavad suurte andmete hoidmiseks objektihoidlaid</a:t>
            </a:r>
          </a:p>
          <a:p>
            <a:pPr lvl="1"/>
            <a:r>
              <a:rPr lang="en-GB" dirty="0"/>
              <a:t>A</a:t>
            </a:r>
            <a:r>
              <a:rPr lang="en-EE" dirty="0"/>
              <a:t>ndmekogud jagatakse tükkideks</a:t>
            </a:r>
          </a:p>
          <a:p>
            <a:pPr lvl="1"/>
            <a:r>
              <a:rPr lang="en-EE" dirty="0"/>
              <a:t>Tükke saab lugeda paralleelselt</a:t>
            </a:r>
          </a:p>
          <a:p>
            <a:pPr lvl="1"/>
            <a:r>
              <a:rPr lang="en-EE" dirty="0"/>
              <a:t>Suurest failist väikese osa lugemine keerukas</a:t>
            </a:r>
          </a:p>
          <a:p>
            <a:pPr lvl="1"/>
            <a:r>
              <a:rPr lang="en-EE" dirty="0"/>
              <a:t>Suurem latentsus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D041A-4938-F76C-C51F-26C95BDFA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7575" y="1441055"/>
            <a:ext cx="4915925" cy="4794645"/>
          </a:xfrm>
        </p:spPr>
        <p:txBody>
          <a:bodyPr>
            <a:normAutofit/>
          </a:bodyPr>
          <a:lstStyle/>
          <a:p>
            <a:r>
              <a:rPr lang="en-EE" dirty="0"/>
              <a:t>Pilvoptimeeritud failiformaadid: ZARR, Parquet</a:t>
            </a:r>
          </a:p>
          <a:p>
            <a:r>
              <a:rPr lang="en-EE" dirty="0"/>
              <a:t>Paralleelne lugemine ja kirjutamine</a:t>
            </a:r>
          </a:p>
          <a:p>
            <a:r>
              <a:rPr lang="en-EE" dirty="0"/>
              <a:t>Lihtsam juurdepääs ainult nendele andmetele, mida vaja</a:t>
            </a:r>
          </a:p>
          <a:p>
            <a:endParaRPr lang="en-E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5044CB-9DC4-5FA4-3DB6-DABEEDD7F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939" y="328381"/>
            <a:ext cx="10425461" cy="738419"/>
          </a:xfrm>
        </p:spPr>
        <p:txBody>
          <a:bodyPr/>
          <a:lstStyle/>
          <a:p>
            <a:r>
              <a:rPr lang="en-EE" dirty="0"/>
              <a:t>Traditsioonilised ja pilvoptimeeritud (ARCO) failiformaadid</a:t>
            </a:r>
          </a:p>
        </p:txBody>
      </p:sp>
    </p:spTree>
    <p:extLst>
      <p:ext uri="{BB962C8B-B14F-4D97-AF65-F5344CB8AC3E}">
        <p14:creationId xmlns:p14="http://schemas.microsoft.com/office/powerpoint/2010/main" val="4147557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E8C0EB-C359-A61B-20DC-B2062B5B8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E" dirty="0"/>
              <a:t>Copernicus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99BCB4-9C0F-315D-BF77-32ADBC3E33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EE" dirty="0"/>
              <a:t>Suur varieeruvus. </a:t>
            </a:r>
          </a:p>
          <a:p>
            <a:pPr lvl="1"/>
            <a:r>
              <a:rPr lang="en-EE" dirty="0"/>
              <a:t>CAMS, C3S, CLMS jne käivad erinevate platformide kaudu, aga osaliselt sama API protokolliga. </a:t>
            </a:r>
          </a:p>
          <a:p>
            <a:pPr lvl="1"/>
            <a:r>
              <a:rPr lang="en-EE" dirty="0"/>
              <a:t>Sentinel andmete jaoks eraldi keskkonnad. </a:t>
            </a:r>
          </a:p>
          <a:p>
            <a:r>
              <a:rPr lang="en-EE" dirty="0"/>
              <a:t>Kohati konkureerivad lahendused, mille vahel on raske orienteeruda:</a:t>
            </a:r>
          </a:p>
          <a:p>
            <a:pPr lvl="1"/>
            <a:r>
              <a:rPr lang="en-GB" dirty="0">
                <a:hlinkClick r:id="rId2"/>
              </a:rPr>
              <a:t>https://wekeo.copernicus.eu/</a:t>
            </a:r>
            <a:endParaRPr lang="en-GB" dirty="0"/>
          </a:p>
          <a:p>
            <a:pPr lvl="1"/>
            <a:r>
              <a:rPr lang="en-GB" dirty="0">
                <a:hlinkClick r:id="rId3"/>
              </a:rPr>
              <a:t>https://dataspace.copernicus.eu/</a:t>
            </a:r>
            <a:endParaRPr lang="en-GB" dirty="0"/>
          </a:p>
          <a:p>
            <a:pPr lvl="1"/>
            <a:r>
              <a:rPr lang="en-GB" dirty="0">
                <a:hlinkClick r:id="rId4"/>
              </a:rPr>
              <a:t>https://creodias.eu/</a:t>
            </a:r>
            <a:endParaRPr lang="en-GB" dirty="0"/>
          </a:p>
          <a:p>
            <a:endParaRPr lang="en-E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285E1-4A08-7122-11D5-2F50CE174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EE" dirty="0"/>
              <a:t>NASA/NOAA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3D372BC-51E1-669A-5F1D-85B594792F5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EE" dirty="0"/>
              <a:t>Suur varieeruvus</a:t>
            </a:r>
          </a:p>
          <a:p>
            <a:r>
              <a:rPr lang="en-EE" dirty="0"/>
              <a:t>Suund andmete liigutamiseks avalikku pilve</a:t>
            </a:r>
          </a:p>
          <a:p>
            <a:pPr lvl="1"/>
            <a:r>
              <a:rPr lang="en-GB" dirty="0"/>
              <a:t>K</a:t>
            </a:r>
            <a:r>
              <a:rPr lang="en-EE" dirty="0"/>
              <a:t>iirem allalaadimine</a:t>
            </a:r>
          </a:p>
          <a:p>
            <a:pPr lvl="1"/>
            <a:r>
              <a:rPr lang="en-GB" dirty="0"/>
              <a:t>K</a:t>
            </a:r>
            <a:r>
              <a:rPr lang="en-EE" dirty="0"/>
              <a:t>ohaliku töötluse võimalused</a:t>
            </a:r>
          </a:p>
          <a:p>
            <a:pPr lvl="1"/>
            <a:r>
              <a:rPr lang="en-GB" dirty="0"/>
              <a:t>S</a:t>
            </a:r>
            <a:r>
              <a:rPr lang="en-EE" dirty="0"/>
              <a:t>tandardsem loogika</a:t>
            </a:r>
          </a:p>
          <a:p>
            <a:endParaRPr lang="en-E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1C9D49E-C6A4-6483-1860-EB23FC08F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dirty="0"/>
              <a:t>Copernicuse teenused vs NASA</a:t>
            </a:r>
          </a:p>
        </p:txBody>
      </p:sp>
    </p:spTree>
    <p:extLst>
      <p:ext uri="{BB962C8B-B14F-4D97-AF65-F5344CB8AC3E}">
        <p14:creationId xmlns:p14="http://schemas.microsoft.com/office/powerpoint/2010/main" val="3497236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E0613-7D84-5546-6AF3-0457C35B80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E" dirty="0"/>
              <a:t>AWS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FB2A1F-3685-7D7C-6D54-5AABF380721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https://registry.opendata.aws/</a:t>
            </a:r>
            <a:endParaRPr lang="en-GB" dirty="0"/>
          </a:p>
          <a:p>
            <a:r>
              <a:rPr lang="en-GB" dirty="0" err="1"/>
              <a:t>Saadaval</a:t>
            </a:r>
            <a:r>
              <a:rPr lang="en-GB" dirty="0"/>
              <a:t> </a:t>
            </a:r>
            <a:r>
              <a:rPr lang="en-GB" dirty="0" err="1"/>
              <a:t>paljud</a:t>
            </a:r>
            <a:r>
              <a:rPr lang="en-GB" dirty="0"/>
              <a:t> </a:t>
            </a:r>
            <a:r>
              <a:rPr lang="en-GB" dirty="0" err="1"/>
              <a:t>Euroopa</a:t>
            </a:r>
            <a:r>
              <a:rPr lang="en-GB" dirty="0"/>
              <a:t> </a:t>
            </a:r>
            <a:r>
              <a:rPr lang="en-GB" dirty="0" err="1"/>
              <a:t>andmestikud</a:t>
            </a:r>
            <a:endParaRPr lang="en-GB" dirty="0"/>
          </a:p>
          <a:p>
            <a:pPr lvl="1"/>
            <a:r>
              <a:rPr lang="en-GB" dirty="0"/>
              <a:t>ERA5 </a:t>
            </a:r>
            <a:r>
              <a:rPr lang="en-GB" dirty="0" err="1"/>
              <a:t>NetCDF</a:t>
            </a:r>
            <a:r>
              <a:rPr lang="en-GB" dirty="0"/>
              <a:t> </a:t>
            </a:r>
            <a:r>
              <a:rPr lang="en-GB" dirty="0" err="1"/>
              <a:t>formaadis</a:t>
            </a:r>
            <a:r>
              <a:rPr lang="en-GB" dirty="0"/>
              <a:t> </a:t>
            </a:r>
            <a:r>
              <a:rPr lang="en-GB" dirty="0" err="1"/>
              <a:t>kuu</a:t>
            </a:r>
            <a:r>
              <a:rPr lang="en-GB" dirty="0"/>
              <a:t> </a:t>
            </a:r>
            <a:r>
              <a:rPr lang="en-GB" dirty="0" err="1"/>
              <a:t>kaupa</a:t>
            </a:r>
            <a:r>
              <a:rPr lang="en-GB" dirty="0"/>
              <a:t> (</a:t>
            </a:r>
            <a:r>
              <a:rPr lang="en-GB" dirty="0" err="1"/>
              <a:t>ei</a:t>
            </a:r>
            <a:r>
              <a:rPr lang="en-GB" dirty="0"/>
              <a:t> ole </a:t>
            </a:r>
            <a:r>
              <a:rPr lang="en-GB" dirty="0" err="1"/>
              <a:t>pilv-optimeeritud</a:t>
            </a:r>
            <a:r>
              <a:rPr lang="en-GB" dirty="0"/>
              <a:t>)</a:t>
            </a:r>
            <a:endParaRPr lang="en-E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DB5D91-76D3-5842-08D1-1C755FD21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EE" dirty="0"/>
              <a:t>Google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DE2B23-661C-0362-0013-D3A624E8B18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https://cloud.google.com/datasets?hl=en</a:t>
            </a:r>
            <a:endParaRPr lang="en-GB" dirty="0"/>
          </a:p>
          <a:p>
            <a:r>
              <a:rPr lang="en-GB" dirty="0"/>
              <a:t>ERA5 ZARR </a:t>
            </a:r>
            <a:r>
              <a:rPr lang="en-GB" dirty="0" err="1"/>
              <a:t>formaadis</a:t>
            </a:r>
            <a:endParaRPr lang="en-E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3E7F58-7066-E65A-F1C7-6A0B7DC50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dirty="0"/>
              <a:t>Avaandmed pilvekeskkondades</a:t>
            </a:r>
          </a:p>
        </p:txBody>
      </p:sp>
    </p:spTree>
    <p:extLst>
      <p:ext uri="{BB962C8B-B14F-4D97-AF65-F5344CB8AC3E}">
        <p14:creationId xmlns:p14="http://schemas.microsoft.com/office/powerpoint/2010/main" val="3021949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computer network&#10;&#10;AI-generated content may be incorrect.">
            <a:extLst>
              <a:ext uri="{FF2B5EF4-FFF2-40B4-BE49-F238E27FC236}">
                <a16:creationId xmlns:a16="http://schemas.microsoft.com/office/drawing/2014/main" id="{4ECC8AB1-AB13-052C-FF82-E924E7BA7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423" y="487955"/>
            <a:ext cx="9105153" cy="588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63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8C2316C-3DB9-7CAA-6D82-406420D33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dirty="0"/>
              <a:t>Kokkuvõte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CA77112-120F-D78B-CA39-31319431F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EE" dirty="0"/>
              <a:t>Copernicuse ja teiste Maasüsteemi andmeid on saadaval üha rohkem</a:t>
            </a:r>
          </a:p>
          <a:p>
            <a:r>
              <a:rPr lang="en-EE" dirty="0"/>
              <a:t>Andmete kasutamiseks on mitmeid teenused, mis erinevad kasutusmugavuse ja töökindluse poolest</a:t>
            </a:r>
          </a:p>
          <a:p>
            <a:r>
              <a:rPr lang="en-EE" dirty="0"/>
              <a:t>Kasulik on tunda põhilisi vahendeid</a:t>
            </a:r>
          </a:p>
          <a:p>
            <a:r>
              <a:rPr lang="en-EE" dirty="0"/>
              <a:t>Standardseid lahendusi napib, st kui töövoog toimib ühe andmestiku peal, ei saa kunagi loota, et see toimib samamoodi teise sarnase andmekoguga.</a:t>
            </a:r>
          </a:p>
          <a:p>
            <a:r>
              <a:rPr lang="en-EE" dirty="0"/>
              <a:t>Üleminek kasutajasõbralikumatele lahendustele on aeglane.</a:t>
            </a:r>
          </a:p>
        </p:txBody>
      </p:sp>
    </p:spTree>
    <p:extLst>
      <p:ext uri="{BB962C8B-B14F-4D97-AF65-F5344CB8AC3E}">
        <p14:creationId xmlns:p14="http://schemas.microsoft.com/office/powerpoint/2010/main" val="3609023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CFC3-1E32-0E63-1D8C-FFCC47C23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dirty="0"/>
              <a:t>Töövahendid Python keskkonnas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00CB08-06A5-17F9-81D8-58B70AA21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831427"/>
              </p:ext>
            </p:extLst>
          </p:nvPr>
        </p:nvGraphicFramePr>
        <p:xfrm>
          <a:off x="838200" y="1512145"/>
          <a:ext cx="10713720" cy="5142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240">
                  <a:extLst>
                    <a:ext uri="{9D8B030D-6E8A-4147-A177-3AD203B41FA5}">
                      <a16:colId xmlns:a16="http://schemas.microsoft.com/office/drawing/2014/main" val="2339046154"/>
                    </a:ext>
                  </a:extLst>
                </a:gridCol>
                <a:gridCol w="3578860">
                  <a:extLst>
                    <a:ext uri="{9D8B030D-6E8A-4147-A177-3AD203B41FA5}">
                      <a16:colId xmlns:a16="http://schemas.microsoft.com/office/drawing/2014/main" val="659163804"/>
                    </a:ext>
                  </a:extLst>
                </a:gridCol>
                <a:gridCol w="3563620">
                  <a:extLst>
                    <a:ext uri="{9D8B030D-6E8A-4147-A177-3AD203B41FA5}">
                      <a16:colId xmlns:a16="http://schemas.microsoft.com/office/drawing/2014/main" val="3018300848"/>
                    </a:ext>
                  </a:extLst>
                </a:gridCol>
              </a:tblGrid>
              <a:tr h="830122">
                <a:tc>
                  <a:txBody>
                    <a:bodyPr/>
                    <a:lstStyle/>
                    <a:p>
                      <a:r>
                        <a:rPr lang="en-EE" dirty="0"/>
                        <a:t>Ligipääs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EE" dirty="0"/>
                        <a:t>Lugemine/töötlemine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EE" dirty="0"/>
                        <a:t>Visualiseerimine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120345"/>
                  </a:ext>
                </a:extLst>
              </a:tr>
              <a:tr h="830122"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  <a:r>
                        <a:rPr lang="en-EE" dirty="0"/>
                        <a:t>dsapi – andmete allalaadimine copernicuse andmehoidlatest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X</a:t>
                      </a:r>
                      <a:r>
                        <a:rPr lang="en-EE" dirty="0"/>
                        <a:t>array – põhivahend N-dimensionaalsete rasterandmete lugemiseks ja töötlemiseks, väga võimalusterohke, samas intuitiivne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</a:t>
                      </a:r>
                      <a:r>
                        <a:rPr lang="en-EE" dirty="0"/>
                        <a:t>atplotlib, cartopy – baasvahendid rasterandmete visualiseerimiseks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12336"/>
                  </a:ext>
                </a:extLst>
              </a:tr>
              <a:tr h="830122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B</a:t>
                      </a:r>
                      <a:r>
                        <a:rPr lang="en-E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oto3 – andmete allalaadimine pilvekeskkondadest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EE" dirty="0"/>
                        <a:t>netcdf4, zarr, grib – failiformaadid, mille lugemiseks on xarray’l vaja lisamooduleid </a:t>
                      </a:r>
                    </a:p>
                    <a:p>
                      <a:endParaRPr lang="en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</a:t>
                      </a:r>
                      <a:r>
                        <a:rPr lang="en-EE" dirty="0"/>
                        <a:t>vplot, plotly – suurema interaktiivsusega joonistused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46773"/>
                  </a:ext>
                </a:extLst>
              </a:tr>
              <a:tr h="830122">
                <a:tc>
                  <a:txBody>
                    <a:bodyPr/>
                    <a:lstStyle/>
                    <a:p>
                      <a:endParaRPr lang="en-E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</a:t>
                      </a:r>
                      <a:r>
                        <a:rPr lang="en-E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ask – paralleelne andmetöötlus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88130"/>
                  </a:ext>
                </a:extLst>
              </a:tr>
              <a:tr h="830122">
                <a:tc>
                  <a:txBody>
                    <a:bodyPr/>
                    <a:lstStyle/>
                    <a:p>
                      <a:endParaRPr lang="en-E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E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Pandas – tabelandmete töötlus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E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034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6080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F3BF4-ACB2-370F-342E-EDF1BA72E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EE" dirty="0"/>
              <a:t>Enda keskkond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3CF426-7E49-AB75-95E5-7002AC3D72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err="1"/>
              <a:t>Eelistatud</a:t>
            </a:r>
            <a:r>
              <a:rPr lang="en-GB" dirty="0"/>
              <a:t> variant</a:t>
            </a:r>
          </a:p>
          <a:p>
            <a:r>
              <a:rPr lang="en-GB" dirty="0" err="1"/>
              <a:t>Soovitav</a:t>
            </a:r>
            <a:r>
              <a:rPr lang="en-GB" dirty="0"/>
              <a:t> </a:t>
            </a:r>
            <a:r>
              <a:rPr lang="en-GB" dirty="0" err="1"/>
              <a:t>kasutada</a:t>
            </a:r>
            <a:r>
              <a:rPr lang="en-GB" dirty="0"/>
              <a:t> </a:t>
            </a:r>
            <a:r>
              <a:rPr lang="en-GB" dirty="0" err="1"/>
              <a:t>virtualenv</a:t>
            </a:r>
            <a:r>
              <a:rPr lang="en-GB" dirty="0"/>
              <a:t> </a:t>
            </a:r>
            <a:r>
              <a:rPr lang="en-GB" dirty="0" err="1"/>
              <a:t>vmt</a:t>
            </a:r>
            <a:r>
              <a:rPr lang="en-GB" dirty="0"/>
              <a:t> </a:t>
            </a:r>
            <a:r>
              <a:rPr lang="en-GB" dirty="0" err="1"/>
              <a:t>keskkonna</a:t>
            </a:r>
            <a:r>
              <a:rPr lang="en-GB" dirty="0"/>
              <a:t> </a:t>
            </a:r>
            <a:r>
              <a:rPr lang="en-GB" dirty="0" err="1"/>
              <a:t>eraldamise</a:t>
            </a:r>
            <a:r>
              <a:rPr lang="en-GB" dirty="0"/>
              <a:t> </a:t>
            </a:r>
            <a:r>
              <a:rPr lang="en-GB" dirty="0" err="1"/>
              <a:t>vahendit</a:t>
            </a:r>
            <a:endParaRPr lang="en-E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320634-8440-39E5-1D50-95E72A20DE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EE" dirty="0"/>
              <a:t>Avatud keskkond pilves, google colab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05C2A2-FCAD-5F74-2846-2E9F960E998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EE" dirty="0"/>
              <a:t>Kui ei ole võimalik enda arvutisse paigaldada või ei õnnestu</a:t>
            </a:r>
          </a:p>
          <a:p>
            <a:r>
              <a:rPr lang="en-GB" dirty="0"/>
              <a:t>K</a:t>
            </a:r>
            <a:r>
              <a:rPr lang="en-EE" dirty="0"/>
              <a:t>ui on võimalik kasutada pilves kättesaadavaid andmeid</a:t>
            </a:r>
          </a:p>
          <a:p>
            <a:r>
              <a:rPr lang="en-EE" dirty="0"/>
              <a:t>Kui on soov kiirelt jagada teistega</a:t>
            </a:r>
          </a:p>
          <a:p>
            <a:endParaRPr lang="en-E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39C40-B99C-5E09-388F-FD2CBB04F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EE" dirty="0"/>
              <a:t>Python kasutamise keskkonnad</a:t>
            </a:r>
          </a:p>
        </p:txBody>
      </p:sp>
    </p:spTree>
    <p:extLst>
      <p:ext uri="{BB962C8B-B14F-4D97-AF65-F5344CB8AC3E}">
        <p14:creationId xmlns:p14="http://schemas.microsoft.com/office/powerpoint/2010/main" val="3777726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E69E3441D3DE4DBF9C0A67EBD2C684" ma:contentTypeVersion="12" ma:contentTypeDescription="Loo uus dokument" ma:contentTypeScope="" ma:versionID="9502030e9d309ad29ba13538cf267711">
  <xsd:schema xmlns:xsd="http://www.w3.org/2001/XMLSchema" xmlns:xs="http://www.w3.org/2001/XMLSchema" xmlns:p="http://schemas.microsoft.com/office/2006/metadata/properties" xmlns:ns2="17bfc859-2486-4101-b7c6-484fad711a28" xmlns:ns3="24e41026-a61c-49a7-a9cc-369fe079e81a" targetNamespace="http://schemas.microsoft.com/office/2006/metadata/properties" ma:root="true" ma:fieldsID="e3d4dff4d2cfbfe01bc32d5e97f9c8ea" ns2:_="" ns3:_="">
    <xsd:import namespace="17bfc859-2486-4101-b7c6-484fad711a28"/>
    <xsd:import namespace="24e41026-a61c-49a7-a9cc-369fe079e8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bfc859-2486-4101-b7c6-484fad711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Pildisildid" ma:readOnly="false" ma:fieldId="{5cf76f15-5ced-4ddc-b409-7134ff3c332f}" ma:taxonomyMulti="true" ma:sspId="c7e1068c-fbba-49b8-a159-82714d831e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e41026-a61c-49a7-a9cc-369fe079e8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9e5253a-f233-4185-a178-568288808c9f}" ma:internalName="TaxCatchAll" ma:showField="CatchAllData" ma:web="24e41026-a61c-49a7-a9cc-369fe079e8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e41026-a61c-49a7-a9cc-369fe079e81a" xsi:nil="true"/>
    <lcf76f155ced4ddcb4097134ff3c332f xmlns="17bfc859-2486-4101-b7c6-484fad711a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632AD3-9587-4880-8D27-689FF6FC0904}"/>
</file>

<file path=customXml/itemProps2.xml><?xml version="1.0" encoding="utf-8"?>
<ds:datastoreItem xmlns:ds="http://schemas.openxmlformats.org/officeDocument/2006/customXml" ds:itemID="{109546C0-6295-4335-891B-345CBBED5460}"/>
</file>

<file path=customXml/itemProps3.xml><?xml version="1.0" encoding="utf-8"?>
<ds:datastoreItem xmlns:ds="http://schemas.openxmlformats.org/officeDocument/2006/customXml" ds:itemID="{2DFC6EBC-6DCE-40F9-8B60-815460807B04}"/>
</file>

<file path=docProps/app.xml><?xml version="1.0" encoding="utf-8"?>
<Properties xmlns="http://schemas.openxmlformats.org/officeDocument/2006/extended-properties" xmlns:vt="http://schemas.openxmlformats.org/officeDocument/2006/docPropsVTypes">
  <TotalTime>2309</TotalTime>
  <Words>673</Words>
  <Application>Microsoft Macintosh PowerPoint</Application>
  <PresentationFormat>Widescreen</PresentationFormat>
  <Paragraphs>100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Keskkonnaandmete kasutamine</vt:lpstr>
      <vt:lpstr>Suurandmed keskkonnateadustes (maht)</vt:lpstr>
      <vt:lpstr>Suurandmed keskkonnateadustes (keerukus)</vt:lpstr>
      <vt:lpstr>Andmete kasutamine</vt:lpstr>
      <vt:lpstr>Andmete kättesaamine</vt:lpstr>
      <vt:lpstr>Traditsioonilised ja pilvoptimeeritud (ARCO) failiformaadid</vt:lpstr>
      <vt:lpstr>Copernicuse teenused vs NASA</vt:lpstr>
      <vt:lpstr>Avaandmed pilvekeskkondades</vt:lpstr>
      <vt:lpstr>PowerPoint Presentation</vt:lpstr>
      <vt:lpstr>Kokkuvõte</vt:lpstr>
      <vt:lpstr>Töövahendid Python keskkonnas</vt:lpstr>
      <vt:lpstr>Python kasutamise keskkonnad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Andres Luhamaa</dc:creator>
  <cp:lastModifiedBy>Andres Luhamaa</cp:lastModifiedBy>
  <cp:revision>1</cp:revision>
  <dcterms:created xsi:type="dcterms:W3CDTF">2025-09-28T16:06:18Z</dcterms:created>
  <dcterms:modified xsi:type="dcterms:W3CDTF">2025-09-30T06:35:33Z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0x01010032E69E3441D3DE4DBF9C0A67EBD2C684</vt:lpwstr>
  </property>
</Properties>
</file>