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6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4"/>
    <p:sldMasterId id="2147483671" r:id="rId5"/>
    <p:sldMasterId id="2147483680" r:id="rId6"/>
    <p:sldMasterId id="2147483689" r:id="rId7"/>
    <p:sldMasterId id="2147483697" r:id="rId8"/>
    <p:sldMasterId id="2147483705" r:id="rId9"/>
    <p:sldMasterId id="2147483713" r:id="rId10"/>
    <p:sldMasterId id="2147483730" r:id="rId11"/>
    <p:sldMasterId id="2147483738" r:id="rId12"/>
    <p:sldMasterId id="2147483746" r:id="rId13"/>
  </p:sldMasterIdLst>
  <p:notesMasterIdLst>
    <p:notesMasterId r:id="rId20"/>
  </p:notesMasterIdLst>
  <p:sldIdLst>
    <p:sldId id="274" r:id="rId14"/>
    <p:sldId id="275" r:id="rId15"/>
    <p:sldId id="276" r:id="rId16"/>
    <p:sldId id="277" r:id="rId17"/>
    <p:sldId id="278" r:id="rId18"/>
    <p:sldId id="279" r:id="rId1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C5DD"/>
    <a:srgbClr val="ED7D30"/>
    <a:srgbClr val="A73F3C"/>
    <a:srgbClr val="6A508C"/>
    <a:srgbClr val="82A144"/>
    <a:srgbClr val="DA7D2F"/>
    <a:srgbClr val="416DA6"/>
    <a:srgbClr val="3C97AF"/>
    <a:srgbClr val="B6CA92"/>
    <a:srgbClr val="8CA3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29" autoAdjust="0"/>
    <p:restoredTop sz="78788" autoAdjust="0"/>
  </p:normalViewPr>
  <p:slideViewPr>
    <p:cSldViewPr>
      <p:cViewPr varScale="1">
        <p:scale>
          <a:sx n="67" d="100"/>
          <a:sy n="67" d="100"/>
        </p:scale>
        <p:origin x="1352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2CD7E-4193-46CB-8698-CB3797083196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E37BDE-1E16-4497-8123-4D9E05EC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010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37BDE-1E16-4497-8123-4D9E05ECC3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511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25A87-E28F-DDF3-A524-3889647AD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B6AB02-2CBA-4698-7325-33B22F2593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1380C0-3D55-BBC4-7EB9-D705487763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319C5-DE7D-0D5F-5DDB-1A8FBB6B60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37BDE-1E16-4497-8123-4D9E05ECC3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0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21B35-296C-FF13-99BD-8EF47347D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0D0C2-55AB-05F3-1EEF-FDDB23DF5D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8C7B31-7BEC-B71A-FD7A-320A8948E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CBC97-056B-FC58-DE9B-17C54CFC4F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37BDE-1E16-4497-8123-4D9E05ECC39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68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F23BC-ED05-8A6F-9AEB-33509A7C8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EDF9F-897F-9830-545F-5C0BC0047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9A7E62-B5B9-E1DC-B0A2-C6895ABF4C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65AC0F-1C82-1417-27E9-6E68D81167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37BDE-1E16-4497-8123-4D9E05ECC3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24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AF63B-B333-04F6-10B2-022946CFA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535FD0-F9D6-C696-E6DD-4509475A4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D7CEC2-88C8-15BB-A57C-46A05A128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3BB4A0-0C10-E861-88BB-AAB54A8876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37BDE-1E16-4497-8123-4D9E05ECC3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29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emf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e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emf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4720" y="0"/>
            <a:ext cx="2084906" cy="5164039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46" y="0"/>
            <a:ext cx="2102132" cy="5184000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-36512" y="0"/>
            <a:ext cx="2124000" cy="5220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7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88032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451076" y="1090171"/>
            <a:ext cx="0" cy="3860280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97584" y="659284"/>
            <a:ext cx="677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rgbClr val="25408F"/>
                </a:solidFill>
              </a:rPr>
              <a:t>Data Access</a:t>
            </a:r>
            <a:endParaRPr lang="en-US" sz="1100" b="1" dirty="0">
              <a:solidFill>
                <a:srgbClr val="25408F"/>
              </a:solidFill>
            </a:endParaRPr>
          </a:p>
        </p:txBody>
      </p:sp>
      <p:pic>
        <p:nvPicPr>
          <p:cNvPr id="13" name="Picture 2" descr="S:\F15015_Copernicus\3_Work\330_Work-in-process\Logos_icons\Accestodata_negatif-01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73" y="118278"/>
            <a:ext cx="541005" cy="5410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038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539" y="699542"/>
            <a:ext cx="7919262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88032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1076" y="1090171"/>
            <a:ext cx="0" cy="3860280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97584" y="659284"/>
            <a:ext cx="677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rgbClr val="25408F"/>
                </a:solidFill>
              </a:rPr>
              <a:t>Data Access</a:t>
            </a:r>
            <a:endParaRPr lang="en-US" sz="1100" b="1" dirty="0">
              <a:solidFill>
                <a:srgbClr val="2540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73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236046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596" y="251"/>
            <a:ext cx="1958012" cy="52560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7164288" y="0"/>
            <a:ext cx="1728192" cy="5292000"/>
          </a:xfrm>
          <a:prstGeom prst="rect">
            <a:avLst/>
          </a:prstGeom>
          <a:gradFill flip="none" rotWithShape="1">
            <a:gsLst>
              <a:gs pos="4000">
                <a:schemeClr val="accent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3" descr="S:\F15015_Copernicus\3_Work\330_Work-in-process\Logos_icons\User Uptake_blanc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6" y="902657"/>
            <a:ext cx="2821221" cy="28212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723496" y="3723878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chemeClr val="bg1"/>
                </a:solidFill>
              </a:rPr>
              <a:t>Data Access</a:t>
            </a:r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23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BD05283-A98E-8249-8BAF-E45002AD07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5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S:\F15015_Copernicus\3_Work\330_Work-in-process\SC4_BackgroundMat\Visual_ID\Photos\Po_River_Italy.jpg"/>
          <p:cNvPicPr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-11410" y="-20538"/>
            <a:ext cx="2077082" cy="51833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 userDrawn="1"/>
        </p:nvSpPr>
        <p:spPr>
          <a:xfrm>
            <a:off x="-36513" y="-56538"/>
            <a:ext cx="2124000" cy="522058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7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-36512" y="-19954"/>
            <a:ext cx="2120906" cy="5184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749424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 userDrawn="1">
            <p:ph sz="half" idx="2"/>
          </p:nvPr>
        </p:nvSpPr>
        <p:spPr>
          <a:xfrm>
            <a:off x="4781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51076" y="1090171"/>
            <a:ext cx="0" cy="3860280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67494"/>
            <a:ext cx="7819096" cy="288032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97584" y="659284"/>
            <a:ext cx="677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rgbClr val="25408F"/>
                </a:solidFill>
              </a:rPr>
              <a:t>Data Access</a:t>
            </a:r>
            <a:endParaRPr lang="en-US" sz="1100" b="1" dirty="0">
              <a:solidFill>
                <a:srgbClr val="25408F"/>
              </a:solidFill>
            </a:endParaRPr>
          </a:p>
        </p:txBody>
      </p:sp>
      <p:pic>
        <p:nvPicPr>
          <p:cNvPr id="13" name="Picture 2" descr="S:\F15015_Copernicus\3_Work\330_Work-in-process\Logos_icons\Accestodata_negatif-01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73" y="118278"/>
            <a:ext cx="541005" cy="5410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329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094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879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2317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0705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0143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88032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51076" y="1090171"/>
            <a:ext cx="0" cy="3860280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97584" y="659284"/>
            <a:ext cx="677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rgbClr val="25408F"/>
                </a:solidFill>
              </a:rPr>
              <a:t>Data Access</a:t>
            </a:r>
            <a:endParaRPr lang="en-US" sz="1100" b="1" dirty="0">
              <a:solidFill>
                <a:srgbClr val="2540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674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-11410" y="-11063"/>
            <a:ext cx="2091596" cy="5160587"/>
            <a:chOff x="-2916832" y="-200722"/>
            <a:chExt cx="2091596" cy="5160587"/>
          </a:xfrm>
        </p:grpSpPr>
        <p:grpSp>
          <p:nvGrpSpPr>
            <p:cNvPr id="14" name="Group 13"/>
            <p:cNvGrpSpPr/>
            <p:nvPr userDrawn="1"/>
          </p:nvGrpSpPr>
          <p:grpSpPr>
            <a:xfrm>
              <a:off x="-2916832" y="-200722"/>
              <a:ext cx="2091596" cy="5157838"/>
              <a:chOff x="-3291385" y="112960"/>
              <a:chExt cx="2091596" cy="5157838"/>
            </a:xfrm>
          </p:grpSpPr>
          <p:pic>
            <p:nvPicPr>
              <p:cNvPr id="20" name="Picture 2" descr="S:\F15015_Copernicus\3_Work\330_Work-in-process\SC4_BackgroundMat\Visual_ID\Photos\Po_River_Italy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 rot="10800000">
                <a:off x="-3291385" y="123478"/>
                <a:ext cx="2077082" cy="51473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Rectangle 20"/>
              <p:cNvSpPr/>
              <p:nvPr userDrawn="1"/>
            </p:nvSpPr>
            <p:spPr>
              <a:xfrm>
                <a:off x="-3276872" y="112960"/>
                <a:ext cx="2077083" cy="5150069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6" name="Rectangle 15"/>
            <p:cNvSpPr/>
            <p:nvPr userDrawn="1"/>
          </p:nvSpPr>
          <p:spPr>
            <a:xfrm>
              <a:off x="-2910142" y="-190204"/>
              <a:ext cx="2084906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88032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9" name="Picture 2" descr="S:\F15015_Copernicus\3_Work\330_Work-in-process\SC4_BackgroundMat\PPT\item Copernicus\Big data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23478"/>
            <a:ext cx="817912" cy="5783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Connector 21"/>
          <p:cNvCxnSpPr/>
          <p:nvPr userDrawn="1"/>
        </p:nvCxnSpPr>
        <p:spPr>
          <a:xfrm>
            <a:off x="451076" y="1090171"/>
            <a:ext cx="0" cy="3860280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97584" y="659284"/>
            <a:ext cx="677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rgbClr val="25408F"/>
                </a:solidFill>
              </a:rPr>
              <a:t>Data Access</a:t>
            </a:r>
            <a:endParaRPr lang="en-US" sz="1100" b="1" dirty="0">
              <a:solidFill>
                <a:srgbClr val="2540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84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 userDrawn="1"/>
        </p:nvGrpSpPr>
        <p:grpSpPr>
          <a:xfrm>
            <a:off x="-11410" y="-20538"/>
            <a:ext cx="2091596" cy="5160587"/>
            <a:chOff x="-2916832" y="-200722"/>
            <a:chExt cx="2091596" cy="5160587"/>
          </a:xfrm>
        </p:grpSpPr>
        <p:grpSp>
          <p:nvGrpSpPr>
            <p:cNvPr id="20" name="Group 19"/>
            <p:cNvGrpSpPr/>
            <p:nvPr userDrawn="1"/>
          </p:nvGrpSpPr>
          <p:grpSpPr>
            <a:xfrm>
              <a:off x="-2916832" y="-200722"/>
              <a:ext cx="2091596" cy="5157838"/>
              <a:chOff x="-3291385" y="112960"/>
              <a:chExt cx="2091596" cy="5157838"/>
            </a:xfrm>
          </p:grpSpPr>
          <p:pic>
            <p:nvPicPr>
              <p:cNvPr id="22" name="Picture 2" descr="S:\F15015_Copernicus\3_Work\330_Work-in-process\SC4_BackgroundMat\Visual_ID\Photos\Po_River_Italy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 rot="10800000">
                <a:off x="-3291385" y="123478"/>
                <a:ext cx="2077082" cy="51473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Rectangle 24"/>
              <p:cNvSpPr/>
              <p:nvPr userDrawn="1"/>
            </p:nvSpPr>
            <p:spPr>
              <a:xfrm>
                <a:off x="-3276872" y="112960"/>
                <a:ext cx="2077083" cy="5150069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1" name="Rectangle 20"/>
            <p:cNvSpPr/>
            <p:nvPr userDrawn="1"/>
          </p:nvSpPr>
          <p:spPr>
            <a:xfrm>
              <a:off x="-2910142" y="-190204"/>
              <a:ext cx="2084906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9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90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24" name="Picture 2" descr="S:\F15015_Copernicus\3_Work\330_Work-in-process\SC4_BackgroundMat\PPT\item Copernicus\Big data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23478"/>
            <a:ext cx="817912" cy="5783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>
            <a:off x="451076" y="1090171"/>
            <a:ext cx="0" cy="3860280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97584" y="659284"/>
            <a:ext cx="677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rgbClr val="25408F"/>
                </a:solidFill>
              </a:rPr>
              <a:t>Data Access</a:t>
            </a:r>
            <a:endParaRPr lang="en-US" sz="1100" b="1" dirty="0">
              <a:solidFill>
                <a:srgbClr val="2540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937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7" y="0"/>
            <a:ext cx="2106504" cy="5175268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-21945" y="-1"/>
            <a:ext cx="2102132" cy="516403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7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31640" y="722087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431280" y="1045068"/>
            <a:ext cx="0" cy="3888432"/>
          </a:xfrm>
          <a:prstGeom prst="line">
            <a:avLst/>
          </a:prstGeom>
          <a:ln w="31750">
            <a:solidFill>
              <a:srgbClr val="0B6192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1557"/>
            <a:ext cx="760200" cy="71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TextBox 31"/>
          <p:cNvSpPr txBox="1"/>
          <p:nvPr userDrawn="1"/>
        </p:nvSpPr>
        <p:spPr>
          <a:xfrm>
            <a:off x="-63026" y="625720"/>
            <a:ext cx="962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chemeClr val="tx2"/>
                </a:solidFill>
              </a:rPr>
              <a:t>Marine </a:t>
            </a:r>
          </a:p>
          <a:p>
            <a:pPr algn="ctr"/>
            <a:r>
              <a:rPr lang="es-ES" sz="1000" b="1" dirty="0" err="1">
                <a:solidFill>
                  <a:schemeClr val="tx2"/>
                </a:solidFill>
              </a:rPr>
              <a:t>Monitoring</a:t>
            </a:r>
            <a:endParaRPr lang="en-US" sz="1000" b="1" dirty="0">
              <a:solidFill>
                <a:schemeClr val="tx2"/>
              </a:solidFill>
            </a:endParaRPr>
          </a:p>
        </p:txBody>
      </p:sp>
      <p:sp>
        <p:nvSpPr>
          <p:cNvPr id="33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31582"/>
            <a:ext cx="7819096" cy="277539"/>
          </a:xfrm>
          <a:solidFill>
            <a:srgbClr val="0B6192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3959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7" y="-2"/>
            <a:ext cx="2106504" cy="5175269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-21945" y="-3"/>
            <a:ext cx="2102132" cy="516404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7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202" y="699542"/>
            <a:ext cx="7919262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31280" y="1045068"/>
            <a:ext cx="0" cy="3888432"/>
          </a:xfrm>
          <a:prstGeom prst="line">
            <a:avLst/>
          </a:prstGeom>
          <a:ln w="31750">
            <a:solidFill>
              <a:srgbClr val="0B6192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1557"/>
            <a:ext cx="760200" cy="71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 userDrawn="1"/>
        </p:nvSpPr>
        <p:spPr>
          <a:xfrm>
            <a:off x="-63026" y="625720"/>
            <a:ext cx="962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rgbClr val="0B6192"/>
                </a:solidFill>
              </a:rPr>
              <a:t>Marine </a:t>
            </a:r>
          </a:p>
          <a:p>
            <a:pPr algn="ctr"/>
            <a:r>
              <a:rPr lang="es-ES" sz="1000" b="1" dirty="0" err="1">
                <a:solidFill>
                  <a:srgbClr val="0B6192"/>
                </a:solidFill>
              </a:rPr>
              <a:t>Monitoring</a:t>
            </a:r>
            <a:endParaRPr lang="en-US" sz="1000" b="1" dirty="0">
              <a:solidFill>
                <a:srgbClr val="0B6192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31582"/>
            <a:ext cx="7819096" cy="277539"/>
          </a:xfrm>
          <a:solidFill>
            <a:srgbClr val="0B6192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794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2" name="Picture 2" descr="S:\F15015_Copernicus\3_Work\330_Work-in-process\SC4_BackgroundMat\PPT\item Copernicus\Icon-01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6512" y="1322672"/>
            <a:ext cx="2747277" cy="28826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9/29/2025</a:t>
            </a:fld>
            <a:endParaRPr 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9212" y="-20538"/>
            <a:ext cx="1877256" cy="516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478516" y="3723878"/>
            <a:ext cx="17172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chemeClr val="bg1"/>
                </a:solidFill>
              </a:rPr>
              <a:t>Marine </a:t>
            </a:r>
            <a:r>
              <a:rPr lang="es-ES" sz="1100" b="0" dirty="0" err="1">
                <a:solidFill>
                  <a:schemeClr val="bg1"/>
                </a:solidFill>
              </a:rPr>
              <a:t>Monitoring</a:t>
            </a:r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E3CAC3-1D31-1741-B06D-8485FC200B8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12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7" y="-92546"/>
            <a:ext cx="2270024" cy="5267814"/>
          </a:xfrm>
          <a:prstGeom prst="rect">
            <a:avLst/>
          </a:prstGeom>
        </p:spPr>
      </p:pic>
      <p:grpSp>
        <p:nvGrpSpPr>
          <p:cNvPr id="16" name="Group 15"/>
          <p:cNvGrpSpPr/>
          <p:nvPr userDrawn="1"/>
        </p:nvGrpSpPr>
        <p:grpSpPr>
          <a:xfrm>
            <a:off x="-30511" y="-92546"/>
            <a:ext cx="2298483" cy="5426174"/>
            <a:chOff x="-140429" y="-46112"/>
            <a:chExt cx="2298483" cy="5282158"/>
          </a:xfrm>
        </p:grpSpPr>
        <p:sp>
          <p:nvSpPr>
            <p:cNvPr id="19" name="Rectangle 18"/>
            <p:cNvSpPr/>
            <p:nvPr userDrawn="1"/>
          </p:nvSpPr>
          <p:spPr>
            <a:xfrm>
              <a:off x="-108520" y="969"/>
              <a:ext cx="2266574" cy="5235077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-140429" y="-46112"/>
              <a:ext cx="2298483" cy="5189612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878904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 userDrawn="1">
            <p:ph sz="half" idx="2"/>
          </p:nvPr>
        </p:nvSpPr>
        <p:spPr>
          <a:xfrm>
            <a:off x="5069904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431280" y="1045068"/>
            <a:ext cx="0" cy="3888432"/>
          </a:xfrm>
          <a:prstGeom prst="line">
            <a:avLst/>
          </a:prstGeom>
          <a:ln w="31750">
            <a:solidFill>
              <a:srgbClr val="0B6192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1557"/>
            <a:ext cx="760200" cy="71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31582"/>
            <a:ext cx="7819096" cy="277539"/>
          </a:xfrm>
          <a:solidFill>
            <a:srgbClr val="0B6192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-63026" y="625720"/>
            <a:ext cx="962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chemeClr val="tx2"/>
                </a:solidFill>
              </a:rPr>
              <a:t>Marine </a:t>
            </a:r>
          </a:p>
          <a:p>
            <a:pPr algn="ctr"/>
            <a:r>
              <a:rPr lang="es-ES" sz="1000" b="1" dirty="0" err="1">
                <a:solidFill>
                  <a:schemeClr val="tx2"/>
                </a:solidFill>
              </a:rPr>
              <a:t>Monitoring</a:t>
            </a:r>
            <a:endParaRPr 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663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7" y="-92546"/>
            <a:ext cx="2270024" cy="5267814"/>
          </a:xfrm>
          <a:prstGeom prst="rect">
            <a:avLst/>
          </a:prstGeom>
        </p:spPr>
      </p:pic>
      <p:grpSp>
        <p:nvGrpSpPr>
          <p:cNvPr id="16" name="Group 15"/>
          <p:cNvGrpSpPr/>
          <p:nvPr userDrawn="1"/>
        </p:nvGrpSpPr>
        <p:grpSpPr>
          <a:xfrm>
            <a:off x="-30511" y="-92546"/>
            <a:ext cx="2298483" cy="5426174"/>
            <a:chOff x="-140429" y="-46112"/>
            <a:chExt cx="2298483" cy="5282158"/>
          </a:xfrm>
        </p:grpSpPr>
        <p:sp>
          <p:nvSpPr>
            <p:cNvPr id="19" name="Rectangle 18"/>
            <p:cNvSpPr/>
            <p:nvPr userDrawn="1"/>
          </p:nvSpPr>
          <p:spPr>
            <a:xfrm>
              <a:off x="-108520" y="969"/>
              <a:ext cx="2266574" cy="5235077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-140429" y="-46112"/>
              <a:ext cx="2298483" cy="5189612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146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584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5972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5410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31280" y="1045068"/>
            <a:ext cx="0" cy="3888432"/>
          </a:xfrm>
          <a:prstGeom prst="line">
            <a:avLst/>
          </a:prstGeom>
          <a:ln w="31750">
            <a:solidFill>
              <a:srgbClr val="0B6192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1557"/>
            <a:ext cx="760200" cy="71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31582"/>
            <a:ext cx="7819096" cy="277539"/>
          </a:xfrm>
          <a:solidFill>
            <a:srgbClr val="0B6192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-63026" y="625720"/>
            <a:ext cx="962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chemeClr val="tx2"/>
                </a:solidFill>
              </a:rPr>
              <a:t>Marine </a:t>
            </a:r>
          </a:p>
          <a:p>
            <a:pPr algn="ctr"/>
            <a:r>
              <a:rPr lang="es-ES" sz="1000" b="1" dirty="0" err="1">
                <a:solidFill>
                  <a:schemeClr val="tx2"/>
                </a:solidFill>
              </a:rPr>
              <a:t>Monitoring</a:t>
            </a:r>
            <a:endParaRPr 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68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7" y="-92546"/>
            <a:ext cx="2270024" cy="5267814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-30511" y="-92546"/>
            <a:ext cx="2298483" cy="5426174"/>
            <a:chOff x="-140429" y="-46112"/>
            <a:chExt cx="2298483" cy="5282158"/>
          </a:xfrm>
        </p:grpSpPr>
        <p:sp>
          <p:nvSpPr>
            <p:cNvPr id="17" name="Rectangle 16"/>
            <p:cNvSpPr/>
            <p:nvPr userDrawn="1"/>
          </p:nvSpPr>
          <p:spPr>
            <a:xfrm>
              <a:off x="-108520" y="969"/>
              <a:ext cx="2266574" cy="5235077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-140429" y="-46112"/>
              <a:ext cx="2298483" cy="5189612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31280" y="1045068"/>
            <a:ext cx="0" cy="3888432"/>
          </a:xfrm>
          <a:prstGeom prst="line">
            <a:avLst/>
          </a:prstGeom>
          <a:ln w="31750">
            <a:solidFill>
              <a:srgbClr val="0B6192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1557"/>
            <a:ext cx="760200" cy="71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31582"/>
            <a:ext cx="7819096" cy="277539"/>
          </a:xfrm>
          <a:solidFill>
            <a:srgbClr val="0B6192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-63026" y="625720"/>
            <a:ext cx="962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chemeClr val="tx2"/>
                </a:solidFill>
              </a:rPr>
              <a:t>Marine </a:t>
            </a:r>
          </a:p>
          <a:p>
            <a:pPr algn="ctr"/>
            <a:r>
              <a:rPr lang="es-ES" sz="1000" b="1" dirty="0" err="1">
                <a:solidFill>
                  <a:schemeClr val="tx2"/>
                </a:solidFill>
              </a:rPr>
              <a:t>Monitoring</a:t>
            </a:r>
            <a:endParaRPr lang="en-US" sz="1000" b="1" dirty="0"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35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7" y="-92546"/>
            <a:ext cx="2270024" cy="5267814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30511" y="-92546"/>
            <a:ext cx="2298483" cy="5426174"/>
            <a:chOff x="-140429" y="-46112"/>
            <a:chExt cx="2298483" cy="5282158"/>
          </a:xfrm>
        </p:grpSpPr>
        <p:sp>
          <p:nvSpPr>
            <p:cNvPr id="19" name="Rectangle 18"/>
            <p:cNvSpPr/>
            <p:nvPr userDrawn="1"/>
          </p:nvSpPr>
          <p:spPr>
            <a:xfrm>
              <a:off x="-108520" y="969"/>
              <a:ext cx="2266574" cy="5235077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-140429" y="-46112"/>
              <a:ext cx="2298483" cy="5189612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789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sz="half" idx="2"/>
          </p:nvPr>
        </p:nvSpPr>
        <p:spPr>
          <a:xfrm>
            <a:off x="87890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31280" y="1045068"/>
            <a:ext cx="0" cy="3888432"/>
          </a:xfrm>
          <a:prstGeom prst="line">
            <a:avLst/>
          </a:prstGeom>
          <a:ln w="31750">
            <a:solidFill>
              <a:srgbClr val="0B6192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1557"/>
            <a:ext cx="760200" cy="71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 userDrawn="1"/>
        </p:nvSpPr>
        <p:spPr>
          <a:xfrm>
            <a:off x="-63026" y="625720"/>
            <a:ext cx="962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chemeClr val="tx2"/>
                </a:solidFill>
              </a:rPr>
              <a:t>Marine </a:t>
            </a:r>
          </a:p>
          <a:p>
            <a:pPr algn="ctr"/>
            <a:r>
              <a:rPr lang="es-ES" sz="1000" b="1" dirty="0" err="1">
                <a:solidFill>
                  <a:schemeClr val="tx2"/>
                </a:solidFill>
              </a:rPr>
              <a:t>Monitoring</a:t>
            </a:r>
            <a:endParaRPr lang="en-US" sz="1000" b="1" dirty="0">
              <a:solidFill>
                <a:schemeClr val="tx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81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36512" y="0"/>
            <a:ext cx="2463612" cy="5183078"/>
            <a:chOff x="-4559112" y="-241167"/>
            <a:chExt cx="2463612" cy="5183078"/>
          </a:xfrm>
        </p:grpSpPr>
        <p:pic>
          <p:nvPicPr>
            <p:cNvPr id="19" name="Picture 2" descr="S:\F15015_Copernicus\3_Work\330_Work-in-process\SC4_BackgroundMat\Visual_ID\Photos\Land_ThinkstockPhotos-544457560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33"/>
            <a:stretch/>
          </p:blipFill>
          <p:spPr bwMode="auto">
            <a:xfrm>
              <a:off x="-4533687" y="-212875"/>
              <a:ext cx="2438187" cy="515478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/>
            <p:cNvSpPr/>
            <p:nvPr userDrawn="1"/>
          </p:nvSpPr>
          <p:spPr>
            <a:xfrm>
              <a:off x="-4559112" y="-241167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-4533687" y="-212875"/>
              <a:ext cx="2438187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6" name="Straight Connector 15"/>
          <p:cNvCxnSpPr/>
          <p:nvPr userDrawn="1"/>
        </p:nvCxnSpPr>
        <p:spPr>
          <a:xfrm>
            <a:off x="431329" y="1062019"/>
            <a:ext cx="0" cy="3888432"/>
          </a:xfrm>
          <a:prstGeom prst="line">
            <a:avLst/>
          </a:prstGeom>
          <a:ln w="31750">
            <a:solidFill>
              <a:srgbClr val="B0BF27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73" y="23354"/>
            <a:ext cx="816421" cy="66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55462"/>
            <a:ext cx="7819096" cy="265172"/>
          </a:xfrm>
          <a:solidFill>
            <a:srgbClr val="B0BF27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extBox 21"/>
          <p:cNvSpPr txBox="1"/>
          <p:nvPr userDrawn="1"/>
        </p:nvSpPr>
        <p:spPr>
          <a:xfrm>
            <a:off x="-36512" y="614834"/>
            <a:ext cx="979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B0BF27"/>
                </a:solidFill>
              </a:rPr>
              <a:t>Land</a:t>
            </a:r>
            <a:r>
              <a:rPr lang="es-ES" sz="1100" b="0" dirty="0">
                <a:solidFill>
                  <a:srgbClr val="B0BF27"/>
                </a:solidFill>
              </a:rPr>
              <a:t> </a:t>
            </a:r>
            <a:r>
              <a:rPr lang="es-ES" sz="1100" b="0" dirty="0" err="1">
                <a:solidFill>
                  <a:srgbClr val="B0BF27"/>
                </a:solidFill>
              </a:rPr>
              <a:t>Monitoring</a:t>
            </a:r>
            <a:endParaRPr lang="en-US" sz="1100" b="0" dirty="0">
              <a:solidFill>
                <a:srgbClr val="B0BF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959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699542"/>
            <a:ext cx="7743826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31329" y="1062019"/>
            <a:ext cx="0" cy="3888432"/>
          </a:xfrm>
          <a:prstGeom prst="line">
            <a:avLst/>
          </a:prstGeom>
          <a:ln w="31750">
            <a:solidFill>
              <a:srgbClr val="B0BF27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73" y="23354"/>
            <a:ext cx="816421" cy="66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55462"/>
            <a:ext cx="7819096" cy="265172"/>
          </a:xfrm>
          <a:solidFill>
            <a:srgbClr val="B0BF27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-36512" y="614834"/>
            <a:ext cx="979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B0BF27"/>
                </a:solidFill>
              </a:rPr>
              <a:t>Land</a:t>
            </a:r>
            <a:r>
              <a:rPr lang="es-ES" sz="1100" b="0" dirty="0">
                <a:solidFill>
                  <a:srgbClr val="B0BF27"/>
                </a:solidFill>
              </a:rPr>
              <a:t> </a:t>
            </a:r>
            <a:r>
              <a:rPr lang="es-ES" sz="1100" b="0" dirty="0" err="1">
                <a:solidFill>
                  <a:srgbClr val="B0BF27"/>
                </a:solidFill>
              </a:rPr>
              <a:t>Monitoring</a:t>
            </a:r>
            <a:endParaRPr lang="en-US" sz="1100" b="0" dirty="0">
              <a:solidFill>
                <a:srgbClr val="B0BF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949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5474" y="-4537"/>
            <a:ext cx="9144000" cy="5184000"/>
          </a:xfrm>
          <a:prstGeom prst="rect">
            <a:avLst/>
          </a:prstGeom>
          <a:solidFill>
            <a:srgbClr val="B0BF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76"/>
          <a:stretch/>
        </p:blipFill>
        <p:spPr bwMode="auto">
          <a:xfrm>
            <a:off x="7260856" y="-4538"/>
            <a:ext cx="1944000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52094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52094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52094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170" name="Picture 2" descr="S:\F15015_Copernicus\3_Work\330_Work-in-process\SC4_BackgroundMat\PPT\item Copernicus\Icon-01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7873" y="1470422"/>
            <a:ext cx="2409911" cy="2525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 userDrawn="1"/>
        </p:nvSpPr>
        <p:spPr>
          <a:xfrm>
            <a:off x="261033" y="3363838"/>
            <a:ext cx="2189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bg1"/>
                </a:solidFill>
              </a:rPr>
              <a:t>Land</a:t>
            </a:r>
            <a:r>
              <a:rPr lang="es-ES" sz="1100" b="0" dirty="0">
                <a:solidFill>
                  <a:schemeClr val="bg1"/>
                </a:solidFill>
              </a:rPr>
              <a:t> </a:t>
            </a:r>
            <a:r>
              <a:rPr lang="es-ES" sz="1100" b="0" dirty="0" err="1">
                <a:solidFill>
                  <a:schemeClr val="bg1"/>
                </a:solidFill>
              </a:rPr>
              <a:t>Monitoring</a:t>
            </a:r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C814864-6B40-234F-A8C8-0D3996CB72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125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 userDrawn="1"/>
        </p:nvGrpSpPr>
        <p:grpSpPr>
          <a:xfrm>
            <a:off x="-36512" y="0"/>
            <a:ext cx="2463612" cy="5183078"/>
            <a:chOff x="-4559112" y="-241167"/>
            <a:chExt cx="2463612" cy="5183078"/>
          </a:xfrm>
        </p:grpSpPr>
        <p:pic>
          <p:nvPicPr>
            <p:cNvPr id="24" name="Picture 2" descr="S:\F15015_Copernicus\3_Work\330_Work-in-process\SC4_BackgroundMat\Visual_ID\Photos\Land_ThinkstockPhotos-544457560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33"/>
            <a:stretch/>
          </p:blipFill>
          <p:spPr bwMode="auto">
            <a:xfrm>
              <a:off x="-4533687" y="-212875"/>
              <a:ext cx="2438187" cy="515478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/>
            <p:cNvSpPr/>
            <p:nvPr userDrawn="1"/>
          </p:nvSpPr>
          <p:spPr>
            <a:xfrm>
              <a:off x="-4559112" y="-241167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 userDrawn="1"/>
          </p:nvSpPr>
          <p:spPr>
            <a:xfrm>
              <a:off x="-4533687" y="-212875"/>
              <a:ext cx="2438187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431329" y="1062019"/>
            <a:ext cx="0" cy="3888432"/>
          </a:xfrm>
          <a:prstGeom prst="line">
            <a:avLst/>
          </a:prstGeom>
          <a:ln w="31750">
            <a:solidFill>
              <a:srgbClr val="B0BF27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73" y="23354"/>
            <a:ext cx="816421" cy="66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55462"/>
            <a:ext cx="7819096" cy="265172"/>
          </a:xfrm>
          <a:solidFill>
            <a:srgbClr val="B0BF27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-36512" y="614834"/>
            <a:ext cx="979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B0BF27"/>
                </a:solidFill>
              </a:rPr>
              <a:t>Land</a:t>
            </a:r>
            <a:r>
              <a:rPr lang="es-ES" sz="1100" b="0" dirty="0">
                <a:solidFill>
                  <a:srgbClr val="B0BF27"/>
                </a:solidFill>
              </a:rPr>
              <a:t> </a:t>
            </a:r>
            <a:r>
              <a:rPr lang="es-ES" sz="1100" b="0" dirty="0" err="1">
                <a:solidFill>
                  <a:srgbClr val="B0BF27"/>
                </a:solidFill>
              </a:rPr>
              <a:t>Monitoring</a:t>
            </a:r>
            <a:endParaRPr lang="en-US" sz="1100" b="0" dirty="0">
              <a:solidFill>
                <a:srgbClr val="B0BF2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0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8663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54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9592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980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418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31329" y="1062019"/>
            <a:ext cx="0" cy="3888432"/>
          </a:xfrm>
          <a:prstGeom prst="line">
            <a:avLst/>
          </a:prstGeom>
          <a:ln w="31750">
            <a:solidFill>
              <a:srgbClr val="B0BF27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73" y="23354"/>
            <a:ext cx="816421" cy="66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55462"/>
            <a:ext cx="7819096" cy="265172"/>
          </a:xfrm>
          <a:solidFill>
            <a:srgbClr val="B0BF27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-36512" y="614834"/>
            <a:ext cx="979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B0BF27"/>
                </a:solidFill>
              </a:rPr>
              <a:t>Land</a:t>
            </a:r>
            <a:r>
              <a:rPr lang="es-ES" sz="1100" b="0" dirty="0">
                <a:solidFill>
                  <a:srgbClr val="B0BF27"/>
                </a:solidFill>
              </a:rPr>
              <a:t> </a:t>
            </a:r>
            <a:r>
              <a:rPr lang="es-ES" sz="1100" b="0" dirty="0" err="1">
                <a:solidFill>
                  <a:srgbClr val="B0BF27"/>
                </a:solidFill>
              </a:rPr>
              <a:t>Monitoring</a:t>
            </a:r>
            <a:endParaRPr lang="en-US" sz="1100" b="0" dirty="0">
              <a:solidFill>
                <a:srgbClr val="B0BF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6876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-36512" y="0"/>
            <a:ext cx="2463612" cy="5183078"/>
            <a:chOff x="-4559112" y="-241167"/>
            <a:chExt cx="2463612" cy="5183078"/>
          </a:xfrm>
        </p:grpSpPr>
        <p:pic>
          <p:nvPicPr>
            <p:cNvPr id="15" name="Picture 2" descr="S:\F15015_Copernicus\3_Work\330_Work-in-process\SC4_BackgroundMat\Visual_ID\Photos\Land_ThinkstockPhotos-544457560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33"/>
            <a:stretch/>
          </p:blipFill>
          <p:spPr bwMode="auto">
            <a:xfrm>
              <a:off x="-4533687" y="-212875"/>
              <a:ext cx="2438187" cy="515478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/>
            <p:cNvSpPr/>
            <p:nvPr userDrawn="1"/>
          </p:nvSpPr>
          <p:spPr>
            <a:xfrm>
              <a:off x="-4559112" y="-241167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-4533687" y="-212875"/>
              <a:ext cx="2438187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31329" y="1062019"/>
            <a:ext cx="0" cy="3888432"/>
          </a:xfrm>
          <a:prstGeom prst="line">
            <a:avLst/>
          </a:prstGeom>
          <a:ln w="31750">
            <a:solidFill>
              <a:srgbClr val="B0BF27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73" y="23354"/>
            <a:ext cx="816421" cy="66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55462"/>
            <a:ext cx="7819096" cy="265172"/>
          </a:xfrm>
          <a:solidFill>
            <a:srgbClr val="B0BF27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-36512" y="614834"/>
            <a:ext cx="979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B0BF27"/>
                </a:solidFill>
              </a:rPr>
              <a:t>Land</a:t>
            </a:r>
            <a:r>
              <a:rPr lang="es-ES" sz="1100" b="0" dirty="0">
                <a:solidFill>
                  <a:srgbClr val="B0BF27"/>
                </a:solidFill>
              </a:rPr>
              <a:t> </a:t>
            </a:r>
            <a:r>
              <a:rPr lang="es-ES" sz="1100" b="0" dirty="0" err="1">
                <a:solidFill>
                  <a:srgbClr val="B0BF27"/>
                </a:solidFill>
              </a:rPr>
              <a:t>Monitoring</a:t>
            </a:r>
            <a:endParaRPr lang="en-US" sz="1100" b="0" dirty="0">
              <a:solidFill>
                <a:srgbClr val="B0BF27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35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-36512" y="0"/>
            <a:ext cx="2463612" cy="5183078"/>
            <a:chOff x="-4559112" y="-241167"/>
            <a:chExt cx="2463612" cy="5183078"/>
          </a:xfrm>
        </p:grpSpPr>
        <p:pic>
          <p:nvPicPr>
            <p:cNvPr id="19" name="Picture 2" descr="S:\F15015_Copernicus\3_Work\330_Work-in-process\SC4_BackgroundMat\Visual_ID\Photos\Land_ThinkstockPhotos-544457560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33"/>
            <a:stretch/>
          </p:blipFill>
          <p:spPr bwMode="auto">
            <a:xfrm>
              <a:off x="-4533687" y="-212875"/>
              <a:ext cx="2438187" cy="515478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/>
            <p:cNvSpPr/>
            <p:nvPr userDrawn="1"/>
          </p:nvSpPr>
          <p:spPr>
            <a:xfrm>
              <a:off x="-4559112" y="-241167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-4533687" y="-212875"/>
              <a:ext cx="2438187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9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90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31329" y="1062019"/>
            <a:ext cx="0" cy="3888432"/>
          </a:xfrm>
          <a:prstGeom prst="line">
            <a:avLst/>
          </a:prstGeom>
          <a:ln w="31750">
            <a:solidFill>
              <a:srgbClr val="B0BF27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-36512" y="614834"/>
            <a:ext cx="979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B0BF27"/>
                </a:solidFill>
              </a:rPr>
              <a:t>Land</a:t>
            </a:r>
            <a:r>
              <a:rPr lang="es-ES" sz="1100" b="0" dirty="0">
                <a:solidFill>
                  <a:srgbClr val="B0BF27"/>
                </a:solidFill>
              </a:rPr>
              <a:t> </a:t>
            </a:r>
            <a:r>
              <a:rPr lang="es-ES" sz="1100" b="0" dirty="0" err="1">
                <a:solidFill>
                  <a:srgbClr val="B0BF27"/>
                </a:solidFill>
              </a:rPr>
              <a:t>Monitoring</a:t>
            </a:r>
            <a:endParaRPr lang="en-US" sz="1100" b="0" dirty="0">
              <a:solidFill>
                <a:srgbClr val="B0BF27"/>
              </a:solidFill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73" y="23354"/>
            <a:ext cx="816421" cy="66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811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Designer\Desktop\PRESENTATION COPERNICUS\FOTO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678" y="-36863"/>
            <a:ext cx="2415629" cy="52112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67494"/>
            <a:ext cx="7819096" cy="263921"/>
          </a:xfrm>
          <a:solidFill>
            <a:srgbClr val="FAA741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22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029" y="65605"/>
            <a:ext cx="803761" cy="62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Straight Connector 23"/>
          <p:cNvCxnSpPr/>
          <p:nvPr userDrawn="1"/>
        </p:nvCxnSpPr>
        <p:spPr>
          <a:xfrm>
            <a:off x="468615" y="1062019"/>
            <a:ext cx="0" cy="3888432"/>
          </a:xfrm>
          <a:prstGeom prst="line">
            <a:avLst/>
          </a:prstGeom>
          <a:ln w="31750">
            <a:solidFill>
              <a:srgbClr val="FAA741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 userDrawn="1"/>
        </p:nvSpPr>
        <p:spPr>
          <a:xfrm>
            <a:off x="-36512" y="630106"/>
            <a:ext cx="102264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6">
                    <a:lumMod val="50000"/>
                  </a:schemeClr>
                </a:solidFill>
              </a:rPr>
              <a:t>Emergency</a:t>
            </a:r>
            <a:endParaRPr lang="es-ES" sz="1100" b="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sz="1100" b="0" dirty="0">
                <a:solidFill>
                  <a:schemeClr val="accent6">
                    <a:lumMod val="50000"/>
                  </a:schemeClr>
                </a:solidFill>
              </a:rPr>
              <a:t>Management</a:t>
            </a:r>
            <a:endParaRPr lang="en-US" sz="1100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160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699542"/>
            <a:ext cx="7743826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63921"/>
          </a:xfrm>
          <a:solidFill>
            <a:srgbClr val="FAA741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029" y="65605"/>
            <a:ext cx="803761" cy="62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Connector 13"/>
          <p:cNvCxnSpPr/>
          <p:nvPr userDrawn="1"/>
        </p:nvCxnSpPr>
        <p:spPr>
          <a:xfrm>
            <a:off x="468615" y="1062019"/>
            <a:ext cx="0" cy="3888432"/>
          </a:xfrm>
          <a:prstGeom prst="line">
            <a:avLst/>
          </a:prstGeom>
          <a:ln w="31750">
            <a:solidFill>
              <a:srgbClr val="FAA741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-36512" y="630106"/>
            <a:ext cx="102264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6">
                    <a:lumMod val="75000"/>
                  </a:schemeClr>
                </a:solidFill>
              </a:rPr>
              <a:t>Emergency</a:t>
            </a:r>
            <a:endParaRPr lang="es-ES" sz="1100" b="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s-ES" sz="1100" b="0" dirty="0">
                <a:solidFill>
                  <a:schemeClr val="accent6">
                    <a:lumMod val="75000"/>
                  </a:schemeClr>
                </a:solidFill>
              </a:rPr>
              <a:t>Management</a:t>
            </a:r>
            <a:endParaRPr lang="en-US" sz="1100" b="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7281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FAA7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 descr="C:\Users\Designer\Desktop\PRESENTATION COPERNICUS\foto3.jpg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164" y="0"/>
            <a:ext cx="198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194" name="Picture 2" descr="S:\F15015_Copernicus\3_Work\330_Work-in-process\SC4_BackgroundMat\PPT\item Copernicus\Icon-01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9036" y="1288306"/>
            <a:ext cx="2454145" cy="26113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758598" y="3390260"/>
            <a:ext cx="185502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bg1"/>
                </a:solidFill>
              </a:rPr>
              <a:t>Emergency</a:t>
            </a:r>
            <a:r>
              <a:rPr lang="es-ES" sz="1100" b="0" baseline="0" dirty="0">
                <a:solidFill>
                  <a:schemeClr val="bg1"/>
                </a:solidFill>
              </a:rPr>
              <a:t> </a:t>
            </a:r>
            <a:r>
              <a:rPr lang="es-ES" sz="1100" b="0" dirty="0">
                <a:solidFill>
                  <a:schemeClr val="bg1"/>
                </a:solidFill>
              </a:rPr>
              <a:t>Management</a:t>
            </a:r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8622D1B-C099-704F-A8E0-5B7AE5A684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933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Designer\Desktop\PRESENTATION COPERNICUS\FOTO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678" y="-36863"/>
            <a:ext cx="2415629" cy="52112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2920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6056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63921"/>
          </a:xfrm>
          <a:solidFill>
            <a:srgbClr val="FAA741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029" y="65605"/>
            <a:ext cx="803761" cy="62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468615" y="1062019"/>
            <a:ext cx="0" cy="3888432"/>
          </a:xfrm>
          <a:prstGeom prst="line">
            <a:avLst/>
          </a:prstGeom>
          <a:ln w="31750">
            <a:solidFill>
              <a:srgbClr val="FAA741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-36512" y="630106"/>
            <a:ext cx="102264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6">
                    <a:lumMod val="50000"/>
                  </a:schemeClr>
                </a:solidFill>
              </a:rPr>
              <a:t>Emergency</a:t>
            </a:r>
            <a:endParaRPr lang="es-ES" sz="1100" b="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sz="1100" b="0" dirty="0">
                <a:solidFill>
                  <a:schemeClr val="accent6">
                    <a:lumMod val="50000"/>
                  </a:schemeClr>
                </a:solidFill>
              </a:rPr>
              <a:t>Management</a:t>
            </a:r>
            <a:endParaRPr lang="en-US" sz="1100" b="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2665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54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9592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980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418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63921"/>
          </a:xfrm>
          <a:solidFill>
            <a:srgbClr val="FAA741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029" y="65605"/>
            <a:ext cx="803761" cy="62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Straight Connector 18"/>
          <p:cNvCxnSpPr/>
          <p:nvPr userDrawn="1"/>
        </p:nvCxnSpPr>
        <p:spPr>
          <a:xfrm>
            <a:off x="468615" y="1062019"/>
            <a:ext cx="0" cy="3888432"/>
          </a:xfrm>
          <a:prstGeom prst="line">
            <a:avLst/>
          </a:prstGeom>
          <a:ln w="31750">
            <a:solidFill>
              <a:srgbClr val="FAA741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-36512" y="630106"/>
            <a:ext cx="102264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6">
                    <a:lumMod val="75000"/>
                  </a:schemeClr>
                </a:solidFill>
              </a:rPr>
              <a:t>Emergency</a:t>
            </a:r>
            <a:endParaRPr lang="es-ES" sz="1100" b="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s-ES" sz="1100" b="0" dirty="0">
                <a:solidFill>
                  <a:schemeClr val="accent6">
                    <a:lumMod val="75000"/>
                  </a:schemeClr>
                </a:solidFill>
              </a:rPr>
              <a:t>Management</a:t>
            </a:r>
            <a:endParaRPr lang="en-US" sz="1100" b="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917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Designer\Desktop\PRESENTATION COPERNICUS\FOTO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678" y="-36863"/>
            <a:ext cx="2415629" cy="52112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63921"/>
          </a:xfrm>
          <a:solidFill>
            <a:srgbClr val="FAA741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2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029" y="65605"/>
            <a:ext cx="803761" cy="62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Straight Connector 22"/>
          <p:cNvCxnSpPr/>
          <p:nvPr userDrawn="1"/>
        </p:nvCxnSpPr>
        <p:spPr>
          <a:xfrm>
            <a:off x="468615" y="1062019"/>
            <a:ext cx="0" cy="3888432"/>
          </a:xfrm>
          <a:prstGeom prst="line">
            <a:avLst/>
          </a:prstGeom>
          <a:ln w="31750">
            <a:solidFill>
              <a:srgbClr val="FAA741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 userDrawn="1"/>
        </p:nvSpPr>
        <p:spPr>
          <a:xfrm>
            <a:off x="-36512" y="630106"/>
            <a:ext cx="102264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6">
                    <a:lumMod val="50000"/>
                  </a:schemeClr>
                </a:solidFill>
              </a:rPr>
              <a:t>Emergency</a:t>
            </a:r>
            <a:endParaRPr lang="es-ES" sz="1100" b="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sz="1100" b="0" dirty="0">
                <a:solidFill>
                  <a:schemeClr val="accent6">
                    <a:lumMod val="50000"/>
                  </a:schemeClr>
                </a:solidFill>
              </a:rPr>
              <a:t>Management</a:t>
            </a:r>
            <a:endParaRPr lang="en-US" sz="1100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277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Designer\Desktop\PRESENTATION COPERNICUS\FOTO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678" y="-36863"/>
            <a:ext cx="2415629" cy="52112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22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22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029" y="65605"/>
            <a:ext cx="803761" cy="62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" name="Straight Connector 19"/>
          <p:cNvCxnSpPr/>
          <p:nvPr userDrawn="1"/>
        </p:nvCxnSpPr>
        <p:spPr>
          <a:xfrm>
            <a:off x="468615" y="1062019"/>
            <a:ext cx="0" cy="3888432"/>
          </a:xfrm>
          <a:prstGeom prst="line">
            <a:avLst/>
          </a:prstGeom>
          <a:ln w="31750">
            <a:solidFill>
              <a:srgbClr val="FAA741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 userDrawn="1"/>
        </p:nvSpPr>
        <p:spPr>
          <a:xfrm>
            <a:off x="-36512" y="630106"/>
            <a:ext cx="102264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6">
                    <a:lumMod val="50000"/>
                  </a:schemeClr>
                </a:solidFill>
              </a:rPr>
              <a:t>Emergency</a:t>
            </a:r>
            <a:endParaRPr lang="es-ES" sz="1100" b="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sz="1100" b="0" dirty="0">
                <a:solidFill>
                  <a:schemeClr val="accent6">
                    <a:lumMod val="50000"/>
                  </a:schemeClr>
                </a:solidFill>
              </a:rPr>
              <a:t>Management</a:t>
            </a:r>
            <a:endParaRPr lang="en-US" sz="1100" b="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6903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 userDrawn="1"/>
        </p:nvGrpSpPr>
        <p:grpSpPr>
          <a:xfrm>
            <a:off x="-140429" y="-46112"/>
            <a:ext cx="2298483" cy="5282158"/>
            <a:chOff x="-140429" y="-46112"/>
            <a:chExt cx="2298483" cy="5282158"/>
          </a:xfrm>
        </p:grpSpPr>
        <p:pic>
          <p:nvPicPr>
            <p:cNvPr id="28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" name="Group 28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30" name="Rectangle 29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Rectangle 30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46286"/>
            <a:ext cx="7819096" cy="288032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471540" y="1062019"/>
            <a:ext cx="0" cy="3888432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 userDrawn="1"/>
        </p:nvSpPr>
        <p:spPr>
          <a:xfrm>
            <a:off x="35496" y="614834"/>
            <a:ext cx="95064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100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1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253" y="42236"/>
            <a:ext cx="693115" cy="65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67777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-140429" y="-46112"/>
            <a:ext cx="2298483" cy="5282158"/>
            <a:chOff x="-140429" y="-46112"/>
            <a:chExt cx="2298483" cy="5282158"/>
          </a:xfrm>
        </p:grpSpPr>
        <p:pic>
          <p:nvPicPr>
            <p:cNvPr id="11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Group 11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14" name="Rectangle 13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699542"/>
            <a:ext cx="7743826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46286"/>
            <a:ext cx="7819096" cy="288032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71540" y="1062019"/>
            <a:ext cx="0" cy="3888432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35496" y="614834"/>
            <a:ext cx="95064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100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1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253" y="42236"/>
            <a:ext cx="693115" cy="65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58808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62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6278" y="0"/>
            <a:ext cx="184839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218" name="Picture 2" descr="S:\F15015_Copernicus\3_Work\330_Work-in-process\SC4_BackgroundMat\PPT\item Copernicus\Icon-01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1491630"/>
            <a:ext cx="2088232" cy="24489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 userDrawn="1"/>
        </p:nvSpPr>
        <p:spPr>
          <a:xfrm>
            <a:off x="204713" y="3507854"/>
            <a:ext cx="236172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bg1"/>
                </a:solidFill>
              </a:rPr>
              <a:t>Atmosphere</a:t>
            </a:r>
            <a:r>
              <a:rPr lang="es-ES" sz="1100" b="0" baseline="0" dirty="0">
                <a:solidFill>
                  <a:schemeClr val="bg1"/>
                </a:solidFill>
              </a:rPr>
              <a:t> </a:t>
            </a:r>
            <a:r>
              <a:rPr lang="es-ES" sz="1100" b="0" dirty="0" err="1">
                <a:solidFill>
                  <a:schemeClr val="bg1"/>
                </a:solidFill>
              </a:rPr>
              <a:t>Monitoring</a:t>
            </a:r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26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9E2ABB-3186-AB4D-8D93-E74D726D46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8055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700" y="0"/>
            <a:ext cx="2266574" cy="51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/>
          <p:cNvSpPr/>
          <p:nvPr userDrawn="1"/>
        </p:nvSpPr>
        <p:spPr>
          <a:xfrm>
            <a:off x="-25648" y="-1"/>
            <a:ext cx="2266574" cy="5184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7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0" y="0"/>
            <a:ext cx="2298483" cy="5184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1022920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 userDrawn="1">
            <p:ph sz="half" idx="2"/>
          </p:nvPr>
        </p:nvSpPr>
        <p:spPr>
          <a:xfrm>
            <a:off x="5076056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46286"/>
            <a:ext cx="7819096" cy="288032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71540" y="1062019"/>
            <a:ext cx="0" cy="3888432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35496" y="614834"/>
            <a:ext cx="95064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100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1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253" y="42236"/>
            <a:ext cx="693115" cy="65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2821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-140429" y="-46112"/>
            <a:ext cx="2298483" cy="5282158"/>
            <a:chOff x="-140429" y="-46112"/>
            <a:chExt cx="2298483" cy="5282158"/>
          </a:xfrm>
        </p:grpSpPr>
        <p:pic>
          <p:nvPicPr>
            <p:cNvPr id="17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oup 17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19" name="Rectangle 18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Rectangle 20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54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9592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980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418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46286"/>
            <a:ext cx="7819096" cy="288032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71540" y="1062019"/>
            <a:ext cx="0" cy="3888432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35496" y="614834"/>
            <a:ext cx="95064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100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1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253" y="42236"/>
            <a:ext cx="693115" cy="65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32353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 userDrawn="1"/>
        </p:nvGrpSpPr>
        <p:grpSpPr>
          <a:xfrm>
            <a:off x="-140429" y="-46112"/>
            <a:ext cx="2298483" cy="5282158"/>
            <a:chOff x="-140429" y="-46112"/>
            <a:chExt cx="2298483" cy="5282158"/>
          </a:xfrm>
        </p:grpSpPr>
        <p:pic>
          <p:nvPicPr>
            <p:cNvPr id="30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" name="Group 30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32" name="Rectangle 31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Rectangle 32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46286"/>
            <a:ext cx="7819096" cy="288032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471540" y="1062019"/>
            <a:ext cx="0" cy="3888432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35496" y="614834"/>
            <a:ext cx="95064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100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1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253" y="42236"/>
            <a:ext cx="693115" cy="65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33487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 userDrawn="1"/>
        </p:nvGrpSpPr>
        <p:grpSpPr>
          <a:xfrm>
            <a:off x="-140429" y="-46112"/>
            <a:ext cx="2298483" cy="5282158"/>
            <a:chOff x="-140429" y="-46112"/>
            <a:chExt cx="2298483" cy="5282158"/>
          </a:xfrm>
        </p:grpSpPr>
        <p:pic>
          <p:nvPicPr>
            <p:cNvPr id="27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" name="Group 27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29" name="Rectangle 28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Rectangle 29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22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22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71540" y="1062019"/>
            <a:ext cx="0" cy="3888432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35496" y="614834"/>
            <a:ext cx="95064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100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1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253" y="42236"/>
            <a:ext cx="693115" cy="65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84821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S:\F15015_Copernicus\3_Work\330_Work-in-process\SC4_BackgroundMat\Visual_ID\Photos\Climate_change_ThinkstockPhotos-147656737.jp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9"/>
          <a:stretch/>
        </p:blipFill>
        <p:spPr bwMode="auto">
          <a:xfrm>
            <a:off x="0" y="-45910"/>
            <a:ext cx="2350852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9AA00B3-B300-694B-BB5E-D993B1595EA5}"/>
              </a:ext>
            </a:extLst>
          </p:cNvPr>
          <p:cNvSpPr/>
          <p:nvPr userDrawn="1"/>
        </p:nvSpPr>
        <p:spPr>
          <a:xfrm>
            <a:off x="0" y="-38100"/>
            <a:ext cx="2350852" cy="5256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1F2C5B-2D8F-A14D-ABB0-05BDBAF6A3F2}"/>
              </a:ext>
            </a:extLst>
          </p:cNvPr>
          <p:cNvSpPr/>
          <p:nvPr userDrawn="1"/>
        </p:nvSpPr>
        <p:spPr>
          <a:xfrm>
            <a:off x="-108520" y="-53200"/>
            <a:ext cx="2483768" cy="5256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64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35007"/>
            <a:ext cx="7819096" cy="277539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grpSp>
        <p:nvGrpSpPr>
          <p:cNvPr id="41" name="Group 40"/>
          <p:cNvGrpSpPr/>
          <p:nvPr userDrawn="1"/>
        </p:nvGrpSpPr>
        <p:grpSpPr>
          <a:xfrm>
            <a:off x="107504" y="20834"/>
            <a:ext cx="878633" cy="4929617"/>
            <a:chOff x="164975" y="20834"/>
            <a:chExt cx="878633" cy="4929617"/>
          </a:xfrm>
        </p:grpSpPr>
        <p:cxnSp>
          <p:nvCxnSpPr>
            <p:cNvPr id="42" name="Straight Connector 41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 userDrawn="1"/>
          </p:nvSpPr>
          <p:spPr>
            <a:xfrm>
              <a:off x="164975" y="614834"/>
              <a:ext cx="8786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0" dirty="0" err="1">
                  <a:solidFill>
                    <a:srgbClr val="941333"/>
                  </a:solidFill>
                </a:rPr>
                <a:t>Climate</a:t>
              </a:r>
              <a:endParaRPr lang="es-ES" sz="1100" b="0" dirty="0">
                <a:solidFill>
                  <a:srgbClr val="941333"/>
                </a:solidFill>
              </a:endParaRPr>
            </a:p>
            <a:p>
              <a:r>
                <a:rPr lang="es-ES" sz="1100" b="0" dirty="0" err="1">
                  <a:solidFill>
                    <a:srgbClr val="941333"/>
                  </a:solidFill>
                </a:rPr>
                <a:t>Change</a:t>
              </a:r>
              <a:endParaRPr lang="en-US" sz="1100" b="0" dirty="0">
                <a:solidFill>
                  <a:srgbClr val="941333"/>
                </a:solidFill>
              </a:endParaRPr>
            </a:p>
          </p:txBody>
        </p:sp>
        <p:pic>
          <p:nvPicPr>
            <p:cNvPr id="44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666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942975" y="699542"/>
            <a:ext cx="7743826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35007"/>
            <a:ext cx="7819096" cy="277539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7504" y="20834"/>
            <a:ext cx="878633" cy="4929617"/>
            <a:chOff x="164975" y="20834"/>
            <a:chExt cx="878633" cy="4929617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 userDrawn="1"/>
          </p:nvSpPr>
          <p:spPr>
            <a:xfrm>
              <a:off x="164975" y="614834"/>
              <a:ext cx="8786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0" dirty="0" err="1">
                  <a:solidFill>
                    <a:srgbClr val="941333"/>
                  </a:solidFill>
                </a:rPr>
                <a:t>Climate</a:t>
              </a:r>
              <a:endParaRPr lang="es-ES" sz="1100" b="0" dirty="0">
                <a:solidFill>
                  <a:srgbClr val="941333"/>
                </a:solidFill>
              </a:endParaRPr>
            </a:p>
            <a:p>
              <a:r>
                <a:rPr lang="es-ES" sz="1100" b="0" dirty="0" err="1">
                  <a:solidFill>
                    <a:srgbClr val="941333"/>
                  </a:solidFill>
                </a:rPr>
                <a:t>Change</a:t>
              </a:r>
              <a:endParaRPr lang="en-US" sz="1100" b="0" dirty="0">
                <a:solidFill>
                  <a:srgbClr val="941333"/>
                </a:solidFill>
              </a:endParaRPr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64542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941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8"/>
          <a:stretch/>
        </p:blipFill>
        <p:spPr bwMode="auto">
          <a:xfrm>
            <a:off x="7291387" y="-11269"/>
            <a:ext cx="1873569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7494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7494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7494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621854" y="3536429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bg1"/>
                </a:solidFill>
              </a:rPr>
              <a:t>Climate</a:t>
            </a:r>
            <a:r>
              <a:rPr lang="es-ES" sz="1100" b="0" baseline="0" dirty="0">
                <a:solidFill>
                  <a:schemeClr val="bg1"/>
                </a:solidFill>
              </a:rPr>
              <a:t> </a:t>
            </a:r>
            <a:r>
              <a:rPr lang="es-ES" sz="1100" b="0" dirty="0" err="1">
                <a:solidFill>
                  <a:schemeClr val="bg1"/>
                </a:solidFill>
              </a:rPr>
              <a:t>Change</a:t>
            </a:r>
            <a:endParaRPr lang="en-US" sz="1100" b="0" dirty="0">
              <a:solidFill>
                <a:schemeClr val="bg1"/>
              </a:solidFill>
            </a:endParaRPr>
          </a:p>
        </p:txBody>
      </p:sp>
      <p:pic>
        <p:nvPicPr>
          <p:cNvPr id="3" name="Picture 2" descr="C3Siconwhite copy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95686"/>
            <a:ext cx="1374927" cy="1439997"/>
          </a:xfrm>
          <a:prstGeom prst="rect">
            <a:avLst/>
          </a:prstGeom>
        </p:spPr>
      </p:pic>
      <p:sp>
        <p:nvSpPr>
          <p:cNvPr id="21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7809B1-492E-E243-BD56-503C985409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890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0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35007"/>
            <a:ext cx="7819096" cy="277539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07504" y="20834"/>
            <a:ext cx="878633" cy="4929617"/>
            <a:chOff x="164975" y="20834"/>
            <a:chExt cx="878633" cy="4929617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 userDrawn="1"/>
          </p:nvSpPr>
          <p:spPr>
            <a:xfrm>
              <a:off x="164975" y="614834"/>
              <a:ext cx="8786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0" dirty="0" err="1">
                  <a:solidFill>
                    <a:srgbClr val="941333"/>
                  </a:solidFill>
                </a:rPr>
                <a:t>Climate</a:t>
              </a:r>
              <a:endParaRPr lang="es-ES" sz="1100" b="0" dirty="0">
                <a:solidFill>
                  <a:srgbClr val="941333"/>
                </a:solidFill>
              </a:endParaRPr>
            </a:p>
            <a:p>
              <a:r>
                <a:rPr lang="es-ES" sz="1100" b="0" dirty="0" err="1">
                  <a:solidFill>
                    <a:srgbClr val="941333"/>
                  </a:solidFill>
                </a:rPr>
                <a:t>Change</a:t>
              </a:r>
              <a:endParaRPr lang="en-US" sz="1100" b="0" dirty="0">
                <a:solidFill>
                  <a:srgbClr val="941333"/>
                </a:solidFill>
              </a:endParaRPr>
            </a:p>
          </p:txBody>
        </p:sp>
        <p:pic>
          <p:nvPicPr>
            <p:cNvPr id="20" name="Picture 2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88525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54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9592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980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418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35007"/>
            <a:ext cx="7819096" cy="277539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07504" y="20834"/>
            <a:ext cx="878633" cy="4929617"/>
            <a:chOff x="164975" y="20834"/>
            <a:chExt cx="878633" cy="4929617"/>
          </a:xfrm>
        </p:grpSpPr>
        <p:cxnSp>
          <p:nvCxnSpPr>
            <p:cNvPr id="20" name="Straight Connector 19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 userDrawn="1"/>
          </p:nvSpPr>
          <p:spPr>
            <a:xfrm>
              <a:off x="164975" y="614834"/>
              <a:ext cx="8786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0" dirty="0" err="1">
                  <a:solidFill>
                    <a:srgbClr val="941333"/>
                  </a:solidFill>
                </a:rPr>
                <a:t>Climate</a:t>
              </a:r>
              <a:endParaRPr lang="es-ES" sz="1100" b="0" dirty="0">
                <a:solidFill>
                  <a:srgbClr val="941333"/>
                </a:solidFill>
              </a:endParaRPr>
            </a:p>
            <a:p>
              <a:r>
                <a:rPr lang="es-ES" sz="1100" b="0" dirty="0" err="1">
                  <a:solidFill>
                    <a:srgbClr val="941333"/>
                  </a:solidFill>
                </a:rPr>
                <a:t>Change</a:t>
              </a:r>
              <a:endParaRPr lang="en-US" sz="1100" b="0" dirty="0">
                <a:solidFill>
                  <a:srgbClr val="941333"/>
                </a:solidFill>
              </a:endParaRPr>
            </a:p>
          </p:txBody>
        </p:sp>
        <p:pic>
          <p:nvPicPr>
            <p:cNvPr id="22" name="Picture 2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97596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S:\F15015_Copernicus\3_Work\330_Work-in-process\SC4_BackgroundMat\Visual_ID\Photos\Climate_change_ThinkstockPhotos-147656737.jp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9"/>
          <a:stretch/>
        </p:blipFill>
        <p:spPr bwMode="auto">
          <a:xfrm>
            <a:off x="0" y="-45910"/>
            <a:ext cx="2350852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-108520" y="-53200"/>
            <a:ext cx="2483768" cy="5256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64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-38100"/>
            <a:ext cx="2350852" cy="5256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35007"/>
            <a:ext cx="7819096" cy="277539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107504" y="20834"/>
            <a:ext cx="878633" cy="4929617"/>
            <a:chOff x="164975" y="20834"/>
            <a:chExt cx="878633" cy="4929617"/>
          </a:xfrm>
        </p:grpSpPr>
        <p:cxnSp>
          <p:nvCxnSpPr>
            <p:cNvPr id="24" name="Straight Connector 23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 userDrawn="1"/>
          </p:nvSpPr>
          <p:spPr>
            <a:xfrm>
              <a:off x="164975" y="614834"/>
              <a:ext cx="8786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0" dirty="0" err="1">
                  <a:solidFill>
                    <a:srgbClr val="941333"/>
                  </a:solidFill>
                </a:rPr>
                <a:t>Climate</a:t>
              </a:r>
              <a:endParaRPr lang="es-ES" sz="1100" b="0" dirty="0">
                <a:solidFill>
                  <a:srgbClr val="941333"/>
                </a:solidFill>
              </a:endParaRPr>
            </a:p>
            <a:p>
              <a:r>
                <a:rPr lang="es-ES" sz="1100" b="0" dirty="0" err="1">
                  <a:solidFill>
                    <a:srgbClr val="941333"/>
                  </a:solidFill>
                </a:rPr>
                <a:t>Change</a:t>
              </a:r>
              <a:endParaRPr lang="en-US" sz="1100" b="0" dirty="0">
                <a:solidFill>
                  <a:srgbClr val="941333"/>
                </a:solidFill>
              </a:endParaRPr>
            </a:p>
          </p:txBody>
        </p:sp>
        <p:pic>
          <p:nvPicPr>
            <p:cNvPr id="26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26053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S:\F15015_Copernicus\3_Work\330_Work-in-process\SC4_BackgroundMat\Visual_ID\Photos\Climate_change_ThinkstockPhotos-147656737.jp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9"/>
          <a:stretch/>
        </p:blipFill>
        <p:spPr bwMode="auto">
          <a:xfrm>
            <a:off x="0" y="-45910"/>
            <a:ext cx="2350852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 userDrawn="1"/>
        </p:nvSpPr>
        <p:spPr>
          <a:xfrm>
            <a:off x="-108520" y="-53200"/>
            <a:ext cx="2483768" cy="525322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64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-38100"/>
            <a:ext cx="2350852" cy="5256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9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90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107504" y="20834"/>
            <a:ext cx="878633" cy="4929617"/>
            <a:chOff x="164975" y="20834"/>
            <a:chExt cx="878633" cy="4929617"/>
          </a:xfrm>
        </p:grpSpPr>
        <p:cxnSp>
          <p:nvCxnSpPr>
            <p:cNvPr id="23" name="Straight Connector 22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 userDrawn="1"/>
          </p:nvSpPr>
          <p:spPr>
            <a:xfrm>
              <a:off x="164975" y="614834"/>
              <a:ext cx="8786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0" dirty="0" err="1">
                  <a:solidFill>
                    <a:srgbClr val="941333"/>
                  </a:solidFill>
                </a:rPr>
                <a:t>Climate</a:t>
              </a:r>
              <a:endParaRPr lang="es-ES" sz="1100" b="0" dirty="0">
                <a:solidFill>
                  <a:srgbClr val="941333"/>
                </a:solidFill>
              </a:endParaRPr>
            </a:p>
            <a:p>
              <a:r>
                <a:rPr lang="es-ES" sz="1100" b="0" dirty="0" err="1">
                  <a:solidFill>
                    <a:srgbClr val="941333"/>
                  </a:solidFill>
                </a:rPr>
                <a:t>Change</a:t>
              </a:r>
              <a:endParaRPr lang="en-US" sz="1100" b="0" dirty="0">
                <a:solidFill>
                  <a:srgbClr val="941333"/>
                </a:solidFill>
              </a:endParaRPr>
            </a:p>
          </p:txBody>
        </p:sp>
        <p:pic>
          <p:nvPicPr>
            <p:cNvPr id="25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94000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 userDrawn="1"/>
        </p:nvGrpSpPr>
        <p:grpSpPr>
          <a:xfrm>
            <a:off x="-19239" y="-12685"/>
            <a:ext cx="2463883" cy="5176972"/>
            <a:chOff x="-2604708" y="-1040096"/>
            <a:chExt cx="2463883" cy="5176972"/>
          </a:xfrm>
        </p:grpSpPr>
        <p:pic>
          <p:nvPicPr>
            <p:cNvPr id="21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2604436" y="-1028650"/>
              <a:ext cx="2002973" cy="5138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/>
            <p:nvPr userDrawn="1"/>
          </p:nvSpPr>
          <p:spPr>
            <a:xfrm>
              <a:off x="-2604436" y="-1013193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63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-2604708" y="-1040096"/>
              <a:ext cx="2438852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578683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471539" y="876444"/>
            <a:ext cx="0" cy="4074007"/>
          </a:xfrm>
          <a:prstGeom prst="line">
            <a:avLst/>
          </a:prstGeom>
          <a:ln w="31750">
            <a:solidFill>
              <a:srgbClr val="57868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132904" y="640234"/>
            <a:ext cx="10226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100" b="0" dirty="0">
                <a:solidFill>
                  <a:srgbClr val="2C4442"/>
                </a:solidFill>
              </a:rPr>
              <a:t>Security</a:t>
            </a:r>
            <a:endParaRPr lang="en-US" sz="1100" b="0" dirty="0">
              <a:solidFill>
                <a:srgbClr val="2C4442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-33073"/>
            <a:ext cx="767245" cy="8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0406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699542"/>
            <a:ext cx="7743826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578683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71539" y="876444"/>
            <a:ext cx="0" cy="4074007"/>
          </a:xfrm>
          <a:prstGeom prst="line">
            <a:avLst/>
          </a:prstGeom>
          <a:ln w="31750">
            <a:solidFill>
              <a:srgbClr val="57868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132904" y="640234"/>
            <a:ext cx="10226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100" b="0" dirty="0">
                <a:solidFill>
                  <a:srgbClr val="578683"/>
                </a:solidFill>
              </a:rPr>
              <a:t>Security</a:t>
            </a:r>
            <a:endParaRPr lang="en-US" sz="1100" b="0" dirty="0">
              <a:solidFill>
                <a:srgbClr val="578683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-33073"/>
            <a:ext cx="767245" cy="8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67853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578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506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50606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13314" name="Picture 2" descr="S:\F15015_Copernicus\3_Work\330_Work-in-process\SC4_BackgroundMat\PPT\item Copernicus\Icon-01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9853" y="1937973"/>
            <a:ext cx="2061385" cy="17657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1018177" y="3710205"/>
            <a:ext cx="10226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chemeClr val="bg1"/>
                </a:solidFill>
              </a:rPr>
              <a:t>Security</a:t>
            </a:r>
            <a:endParaRPr lang="en-US" sz="1100" b="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6" t="16406" r="27978" b="9049"/>
          <a:stretch/>
        </p:blipFill>
        <p:spPr bwMode="auto">
          <a:xfrm>
            <a:off x="7195186" y="0"/>
            <a:ext cx="2016000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506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6DA9B3-9E6C-2343-ADAB-E3021C64CD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769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-38100" y="12576"/>
            <a:ext cx="2482389" cy="5170484"/>
            <a:chOff x="9658589" y="-81666"/>
            <a:chExt cx="2482389" cy="5170484"/>
          </a:xfrm>
        </p:grpSpPr>
        <p:pic>
          <p:nvPicPr>
            <p:cNvPr id="16" name="Picture 3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56" t="16406" r="27978" b="9049"/>
            <a:stretch/>
          </p:blipFill>
          <p:spPr bwMode="auto">
            <a:xfrm>
              <a:off x="9677367" y="-81666"/>
              <a:ext cx="1951417" cy="516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/>
            <p:nvPr userDrawn="1"/>
          </p:nvSpPr>
          <p:spPr>
            <a:xfrm>
              <a:off x="9658589" y="-81389"/>
              <a:ext cx="2438852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9677367" y="-61251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63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1022920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 userDrawn="1">
            <p:ph sz="half" idx="2"/>
          </p:nvPr>
        </p:nvSpPr>
        <p:spPr>
          <a:xfrm>
            <a:off x="5076056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578683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71539" y="876444"/>
            <a:ext cx="0" cy="4074007"/>
          </a:xfrm>
          <a:prstGeom prst="line">
            <a:avLst/>
          </a:prstGeom>
          <a:ln w="31750">
            <a:solidFill>
              <a:srgbClr val="57868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-33073"/>
            <a:ext cx="767245" cy="8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 userDrawn="1"/>
        </p:nvSpPr>
        <p:spPr>
          <a:xfrm>
            <a:off x="132904" y="640234"/>
            <a:ext cx="10226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100" b="0" dirty="0">
                <a:solidFill>
                  <a:srgbClr val="2C4442"/>
                </a:solidFill>
              </a:rPr>
              <a:t>Security</a:t>
            </a:r>
            <a:endParaRPr lang="en-US" sz="1100" b="0" dirty="0">
              <a:solidFill>
                <a:srgbClr val="2C44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5083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54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9592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980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418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578683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71539" y="876444"/>
            <a:ext cx="0" cy="4074007"/>
          </a:xfrm>
          <a:prstGeom prst="line">
            <a:avLst/>
          </a:prstGeom>
          <a:ln w="31750">
            <a:solidFill>
              <a:srgbClr val="57868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132904" y="640234"/>
            <a:ext cx="10226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100" b="0" dirty="0">
                <a:solidFill>
                  <a:srgbClr val="578683"/>
                </a:solidFill>
              </a:rPr>
              <a:t>Security</a:t>
            </a:r>
            <a:endParaRPr lang="en-US" sz="1100" b="0" dirty="0">
              <a:solidFill>
                <a:srgbClr val="578683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-33073"/>
            <a:ext cx="767245" cy="8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20100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 userDrawn="1"/>
        </p:nvGrpSpPr>
        <p:grpSpPr>
          <a:xfrm>
            <a:off x="-38100" y="12576"/>
            <a:ext cx="2482389" cy="5170484"/>
            <a:chOff x="9658589" y="-81666"/>
            <a:chExt cx="2482389" cy="5170484"/>
          </a:xfrm>
        </p:grpSpPr>
        <p:pic>
          <p:nvPicPr>
            <p:cNvPr id="19" name="Picture 3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56" t="16406" r="27978" b="9049"/>
            <a:stretch/>
          </p:blipFill>
          <p:spPr bwMode="auto">
            <a:xfrm>
              <a:off x="9677367" y="-81666"/>
              <a:ext cx="1951417" cy="516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/>
            <p:nvPr userDrawn="1"/>
          </p:nvSpPr>
          <p:spPr>
            <a:xfrm>
              <a:off x="9658589" y="-81389"/>
              <a:ext cx="2438852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9677367" y="-61251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63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578683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71539" y="876444"/>
            <a:ext cx="0" cy="4074007"/>
          </a:xfrm>
          <a:prstGeom prst="line">
            <a:avLst/>
          </a:prstGeom>
          <a:ln w="31750">
            <a:solidFill>
              <a:srgbClr val="57868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-33073"/>
            <a:ext cx="767245" cy="8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 userDrawn="1"/>
        </p:nvSpPr>
        <p:spPr>
          <a:xfrm>
            <a:off x="132904" y="640234"/>
            <a:ext cx="10226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100" b="0" dirty="0">
                <a:solidFill>
                  <a:srgbClr val="2C4442"/>
                </a:solidFill>
              </a:rPr>
              <a:t>Security</a:t>
            </a:r>
            <a:endParaRPr lang="en-US" sz="1100" b="0" dirty="0">
              <a:solidFill>
                <a:srgbClr val="2C44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4332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-38100" y="12576"/>
            <a:ext cx="2482389" cy="5170484"/>
            <a:chOff x="9658589" y="-81666"/>
            <a:chExt cx="2482389" cy="5170484"/>
          </a:xfrm>
        </p:grpSpPr>
        <p:pic>
          <p:nvPicPr>
            <p:cNvPr id="20" name="Picture 3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56" t="16406" r="27978" b="9049"/>
            <a:stretch/>
          </p:blipFill>
          <p:spPr bwMode="auto">
            <a:xfrm>
              <a:off x="9677367" y="-81666"/>
              <a:ext cx="1951417" cy="516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0"/>
            <p:cNvSpPr/>
            <p:nvPr userDrawn="1"/>
          </p:nvSpPr>
          <p:spPr>
            <a:xfrm>
              <a:off x="9658589" y="-81389"/>
              <a:ext cx="2438852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9677367" y="-61251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63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22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22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71539" y="876444"/>
            <a:ext cx="0" cy="4074007"/>
          </a:xfrm>
          <a:prstGeom prst="line">
            <a:avLst/>
          </a:prstGeom>
          <a:ln w="31750">
            <a:solidFill>
              <a:srgbClr val="57868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-33073"/>
            <a:ext cx="767245" cy="8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132904" y="640234"/>
            <a:ext cx="10226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100" b="0" dirty="0">
                <a:solidFill>
                  <a:srgbClr val="2C4442"/>
                </a:solidFill>
              </a:rPr>
              <a:t>Security</a:t>
            </a:r>
            <a:endParaRPr lang="en-US" sz="1100" b="0" dirty="0">
              <a:solidFill>
                <a:srgbClr val="2C44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6045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34552" y="-19050"/>
            <a:ext cx="2149624" cy="5212283"/>
            <a:chOff x="-5476811" y="-524594"/>
            <a:chExt cx="2149624" cy="5212283"/>
          </a:xfrm>
        </p:grpSpPr>
        <p:pic>
          <p:nvPicPr>
            <p:cNvPr id="1026" name="Picture 2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74" t="-337" r="22574" b="337"/>
            <a:stretch/>
          </p:blipFill>
          <p:spPr bwMode="auto">
            <a:xfrm>
              <a:off x="-5460787" y="-524594"/>
              <a:ext cx="2133600" cy="51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0"/>
            <p:cNvSpPr/>
            <p:nvPr userDrawn="1"/>
          </p:nvSpPr>
          <p:spPr>
            <a:xfrm>
              <a:off x="-5476811" y="-524594"/>
              <a:ext cx="2149624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-5462053" y="-505544"/>
              <a:ext cx="2134866" cy="5193233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9" name="Straight Connector 8"/>
          <p:cNvCxnSpPr/>
          <p:nvPr userDrawn="1"/>
        </p:nvCxnSpPr>
        <p:spPr>
          <a:xfrm>
            <a:off x="460068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 userDrawn="1"/>
        </p:nvSpPr>
        <p:spPr>
          <a:xfrm>
            <a:off x="11291" y="622330"/>
            <a:ext cx="878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Space</a:t>
            </a:r>
            <a:endParaRPr lang="es-ES" sz="1100" b="0" dirty="0">
              <a:solidFill>
                <a:srgbClr val="25408F"/>
              </a:solidFill>
            </a:endParaRPr>
          </a:p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Component</a:t>
            </a:r>
            <a:endParaRPr lang="en-US" sz="1100" b="0" dirty="0">
              <a:solidFill>
                <a:srgbClr val="25408F"/>
              </a:solidFill>
            </a:endParaRPr>
          </a:p>
        </p:txBody>
      </p:sp>
      <p:sp>
        <p:nvSpPr>
          <p:cNvPr id="17" name="Oval 16"/>
          <p:cNvSpPr/>
          <p:nvPr userDrawn="1"/>
        </p:nvSpPr>
        <p:spPr>
          <a:xfrm>
            <a:off x="168363" y="112960"/>
            <a:ext cx="531980" cy="5299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2" name="Picture 2" descr="S:\F15015_Copernicus\3_Work\330_Work-in-process\SC4_BackgroundMat\PPT\item Copernicus\Satellite\Satellite\satellite_Artboard 5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402"/>
            <a:ext cx="549227" cy="3883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7634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 userDrawn="1"/>
        </p:nvSpPr>
        <p:spPr>
          <a:xfrm>
            <a:off x="168363" y="112960"/>
            <a:ext cx="531980" cy="5299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539" y="699542"/>
            <a:ext cx="7919262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460068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11291" y="622330"/>
            <a:ext cx="878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Space</a:t>
            </a:r>
            <a:endParaRPr lang="es-ES" sz="1100" b="0" dirty="0">
              <a:solidFill>
                <a:srgbClr val="25408F"/>
              </a:solidFill>
            </a:endParaRPr>
          </a:p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Component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11" name="Picture 2" descr="S:\F15015_Copernicus\3_Work\330_Work-in-process\SC4_BackgroundMat\PPT\item Copernicus\Satellite\Satellite\satellite_Artboard 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402"/>
            <a:ext cx="549227" cy="3883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1949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2" t="462" r="31215" b="-462"/>
          <a:stretch/>
        </p:blipFill>
        <p:spPr bwMode="auto">
          <a:xfrm>
            <a:off x="7293990" y="-1"/>
            <a:ext cx="1907999" cy="528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64794"/>
            <a:ext cx="2133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64794"/>
            <a:ext cx="2895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64794"/>
            <a:ext cx="2133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42" name="Picture 2" descr="S:\F15015_Copernicus\3_Work\330_Work-in-process\SC4_BackgroundMat\PPT\item Copernicus\Satellite\Satellite\satellite_Artboard 5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31" y="699542"/>
            <a:ext cx="3528396" cy="2494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683568" y="2332113"/>
            <a:ext cx="16230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bg1"/>
                </a:solidFill>
              </a:rPr>
              <a:t>Space</a:t>
            </a:r>
            <a:r>
              <a:rPr lang="es-ES" sz="1100" b="0" baseline="0" dirty="0">
                <a:solidFill>
                  <a:schemeClr val="bg1"/>
                </a:solidFill>
              </a:rPr>
              <a:t> </a:t>
            </a:r>
            <a:r>
              <a:rPr lang="es-ES" sz="1100" b="0" dirty="0" err="1">
                <a:solidFill>
                  <a:schemeClr val="bg1"/>
                </a:solidFill>
              </a:rPr>
              <a:t>Component</a:t>
            </a:r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20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26DC6C-B5BB-624B-802F-B5B8F2A63F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1265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 userDrawn="1"/>
        </p:nvGrpSpPr>
        <p:grpSpPr>
          <a:xfrm>
            <a:off x="-34552" y="-19050"/>
            <a:ext cx="2149624" cy="5212283"/>
            <a:chOff x="-5476811" y="-524594"/>
            <a:chExt cx="2149624" cy="5212283"/>
          </a:xfrm>
        </p:grpSpPr>
        <p:pic>
          <p:nvPicPr>
            <p:cNvPr id="24" name="Picture 2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74" t="-337" r="22574" b="337"/>
            <a:stretch/>
          </p:blipFill>
          <p:spPr bwMode="auto">
            <a:xfrm>
              <a:off x="-5460787" y="-524594"/>
              <a:ext cx="2133600" cy="51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/>
            <p:nvPr userDrawn="1"/>
          </p:nvSpPr>
          <p:spPr>
            <a:xfrm>
              <a:off x="-5476811" y="-524594"/>
              <a:ext cx="2149624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 userDrawn="1"/>
          </p:nvSpPr>
          <p:spPr>
            <a:xfrm>
              <a:off x="-5462053" y="-505544"/>
              <a:ext cx="2134866" cy="5193233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424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Oval 14"/>
          <p:cNvSpPr/>
          <p:nvPr userDrawn="1"/>
        </p:nvSpPr>
        <p:spPr>
          <a:xfrm>
            <a:off x="168363" y="112960"/>
            <a:ext cx="531980" cy="5299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460068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 userDrawn="1"/>
        </p:nvSpPr>
        <p:spPr>
          <a:xfrm>
            <a:off x="11291" y="622330"/>
            <a:ext cx="878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Space</a:t>
            </a:r>
            <a:endParaRPr lang="es-ES" sz="1100" b="0" dirty="0">
              <a:solidFill>
                <a:srgbClr val="25408F"/>
              </a:solidFill>
            </a:endParaRPr>
          </a:p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Component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23" name="Picture 2" descr="S:\F15015_Copernicus\3_Work\330_Work-in-process\SC4_BackgroundMat\PPT\item Copernicus\Satellite\Satellite\satellite_Artboard 5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402"/>
            <a:ext cx="549227" cy="3883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7827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879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2317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0705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0143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val 15"/>
          <p:cNvSpPr/>
          <p:nvPr userDrawn="1"/>
        </p:nvSpPr>
        <p:spPr>
          <a:xfrm>
            <a:off x="168363" y="112960"/>
            <a:ext cx="531980" cy="5299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460068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 userDrawn="1"/>
        </p:nvSpPr>
        <p:spPr>
          <a:xfrm>
            <a:off x="11291" y="622330"/>
            <a:ext cx="878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Space</a:t>
            </a:r>
            <a:endParaRPr lang="es-ES" sz="1100" b="0" dirty="0">
              <a:solidFill>
                <a:srgbClr val="25408F"/>
              </a:solidFill>
            </a:endParaRPr>
          </a:p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Component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14" name="Picture 2" descr="S:\F15015_Copernicus\3_Work\330_Work-in-process\SC4_BackgroundMat\PPT\item Copernicus\Satellite\Satellite\satellite_Artboard 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402"/>
            <a:ext cx="549227" cy="3883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1880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 userDrawn="1"/>
        </p:nvGrpSpPr>
        <p:grpSpPr>
          <a:xfrm>
            <a:off x="-34552" y="-19050"/>
            <a:ext cx="2149624" cy="5212283"/>
            <a:chOff x="-5476811" y="-524594"/>
            <a:chExt cx="2149624" cy="5212283"/>
          </a:xfrm>
        </p:grpSpPr>
        <p:pic>
          <p:nvPicPr>
            <p:cNvPr id="25" name="Picture 2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74" t="-337" r="22574" b="337"/>
            <a:stretch/>
          </p:blipFill>
          <p:spPr bwMode="auto">
            <a:xfrm>
              <a:off x="-5460787" y="-524594"/>
              <a:ext cx="2133600" cy="51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/>
            <p:nvPr userDrawn="1"/>
          </p:nvSpPr>
          <p:spPr>
            <a:xfrm>
              <a:off x="-5476811" y="-524594"/>
              <a:ext cx="2149624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-5462053" y="-505544"/>
              <a:ext cx="2134866" cy="5193233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Oval 14"/>
          <p:cNvSpPr/>
          <p:nvPr userDrawn="1"/>
        </p:nvSpPr>
        <p:spPr>
          <a:xfrm>
            <a:off x="168363" y="112960"/>
            <a:ext cx="531980" cy="5299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460068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11291" y="622330"/>
            <a:ext cx="878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Space</a:t>
            </a:r>
            <a:endParaRPr lang="es-ES" sz="1100" b="0" dirty="0">
              <a:solidFill>
                <a:srgbClr val="25408F"/>
              </a:solidFill>
            </a:endParaRPr>
          </a:p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Component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21" name="Picture 2" descr="S:\F15015_Copernicus\3_Work\330_Work-in-process\SC4_BackgroundMat\PPT\item Copernicus\Satellite\Satellite\satellite_Artboard 5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402"/>
            <a:ext cx="549227" cy="3883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5600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-34552" y="-19050"/>
            <a:ext cx="2149624" cy="5212283"/>
            <a:chOff x="-5476811" y="-524594"/>
            <a:chExt cx="2149624" cy="5212283"/>
          </a:xfrm>
        </p:grpSpPr>
        <p:pic>
          <p:nvPicPr>
            <p:cNvPr id="25" name="Picture 2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74" t="-337" r="22574" b="337"/>
            <a:stretch/>
          </p:blipFill>
          <p:spPr bwMode="auto">
            <a:xfrm>
              <a:off x="-5460787" y="-524594"/>
              <a:ext cx="2133600" cy="51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/>
            <p:nvPr userDrawn="1"/>
          </p:nvSpPr>
          <p:spPr>
            <a:xfrm>
              <a:off x="-5476811" y="-524594"/>
              <a:ext cx="2149624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-5462053" y="-505544"/>
              <a:ext cx="2134866" cy="5193233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9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90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Oval 18"/>
          <p:cNvSpPr/>
          <p:nvPr userDrawn="1"/>
        </p:nvSpPr>
        <p:spPr>
          <a:xfrm>
            <a:off x="168363" y="112960"/>
            <a:ext cx="531980" cy="5299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460068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 userDrawn="1"/>
        </p:nvSpPr>
        <p:spPr>
          <a:xfrm>
            <a:off x="11291" y="622330"/>
            <a:ext cx="878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Space</a:t>
            </a:r>
            <a:endParaRPr lang="es-ES" sz="1100" b="0" dirty="0">
              <a:solidFill>
                <a:srgbClr val="25408F"/>
              </a:solidFill>
            </a:endParaRPr>
          </a:p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Component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24" name="Picture 2" descr="S:\F15015_Copernicus\3_Work\330_Work-in-process\SC4_BackgroundMat\PPT\item Copernicus\Satellite\Satellite\satellite_Artboard 5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402"/>
            <a:ext cx="549227" cy="3883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18197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28" y="0"/>
            <a:ext cx="2220615" cy="5178579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-21945" y="-1"/>
            <a:ext cx="2102132" cy="517857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7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31624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 userDrawn="1"/>
        </p:nvSpPr>
        <p:spPr>
          <a:xfrm>
            <a:off x="135837" y="614834"/>
            <a:ext cx="609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User</a:t>
            </a:r>
            <a:r>
              <a:rPr lang="es-ES" sz="1100" b="0" dirty="0">
                <a:solidFill>
                  <a:srgbClr val="25408F"/>
                </a:solidFill>
              </a:rPr>
              <a:t> </a:t>
            </a:r>
            <a:r>
              <a:rPr lang="es-ES" sz="1100" b="0" dirty="0" err="1">
                <a:solidFill>
                  <a:srgbClr val="25408F"/>
                </a:solidFill>
              </a:rPr>
              <a:t>Uptake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12" name="Picture 2" descr="S:\F15015_Copernicus\3_Work\330_Work-in-process\Logos_icons\UserUptake_negatif-01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3" y="90699"/>
            <a:ext cx="557871" cy="5578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9316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539" y="699542"/>
            <a:ext cx="7919262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31624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7504" y="614834"/>
            <a:ext cx="609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User</a:t>
            </a:r>
            <a:r>
              <a:rPr lang="es-ES" sz="1100" b="0" dirty="0">
                <a:solidFill>
                  <a:srgbClr val="25408F"/>
                </a:solidFill>
              </a:rPr>
              <a:t> </a:t>
            </a:r>
            <a:r>
              <a:rPr lang="es-ES" sz="1100" b="0" dirty="0" err="1">
                <a:solidFill>
                  <a:srgbClr val="25408F"/>
                </a:solidFill>
              </a:rPr>
              <a:t>Uptake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18" name="Picture 2" descr="S:\F15015_Copernicus\3_Work\330_Work-in-process\Logos_icons\UserUptake_negatif-01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3" y="90699"/>
            <a:ext cx="557871" cy="5578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073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316" y="-92546"/>
            <a:ext cx="2666236" cy="5258917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6802308" y="-2655"/>
            <a:ext cx="2810252" cy="5169026"/>
          </a:xfrm>
          <a:prstGeom prst="rect">
            <a:avLst/>
          </a:prstGeom>
          <a:gradFill flip="none" rotWithShape="1">
            <a:gsLst>
              <a:gs pos="4000">
                <a:schemeClr val="accent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54798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54798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54798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53" name="Picture 5" descr="S:\F15015_Copernicus\3_Work\330_Work-in-process\Logos_icons\UserUptake_blanc-01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2355"/>
            <a:ext cx="2990300" cy="2990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556872" y="3363838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bg1"/>
                </a:solidFill>
              </a:rPr>
              <a:t>User</a:t>
            </a:r>
            <a:r>
              <a:rPr lang="es-ES" sz="1100" b="0" dirty="0">
                <a:solidFill>
                  <a:schemeClr val="bg1"/>
                </a:solidFill>
              </a:rPr>
              <a:t> </a:t>
            </a:r>
            <a:r>
              <a:rPr lang="es-ES" sz="1100" b="0" dirty="0" err="1">
                <a:solidFill>
                  <a:schemeClr val="bg1"/>
                </a:solidFill>
              </a:rPr>
              <a:t>Uptake</a:t>
            </a:r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27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4F70390-91DC-BF40-A06D-B12B9B04E8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23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0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31624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07504" y="614834"/>
            <a:ext cx="609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User</a:t>
            </a:r>
            <a:r>
              <a:rPr lang="es-ES" sz="1100" b="0" dirty="0">
                <a:solidFill>
                  <a:srgbClr val="25408F"/>
                </a:solidFill>
              </a:rPr>
              <a:t> </a:t>
            </a:r>
            <a:r>
              <a:rPr lang="es-ES" sz="1100" b="0" dirty="0" err="1">
                <a:solidFill>
                  <a:srgbClr val="25408F"/>
                </a:solidFill>
              </a:rPr>
              <a:t>Uptake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12" name="Picture 2" descr="S:\F15015_Copernicus\3_Work\330_Work-in-process\Logos_icons\UserUptake_negatif-01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3" y="90699"/>
            <a:ext cx="557871" cy="5578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0126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879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2317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0705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0143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31624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07504" y="614834"/>
            <a:ext cx="609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User</a:t>
            </a:r>
            <a:r>
              <a:rPr lang="es-ES" sz="1100" b="0" dirty="0">
                <a:solidFill>
                  <a:srgbClr val="25408F"/>
                </a:solidFill>
              </a:rPr>
              <a:t> </a:t>
            </a:r>
            <a:r>
              <a:rPr lang="es-ES" sz="1100" b="0" dirty="0" err="1">
                <a:solidFill>
                  <a:srgbClr val="25408F"/>
                </a:solidFill>
              </a:rPr>
              <a:t>Uptake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17" name="Picture 2" descr="S:\F15015_Copernicus\3_Work\330_Work-in-process\Logos_icons\UserUptake_negatif-01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3" y="90699"/>
            <a:ext cx="557871" cy="5578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0003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31624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07504" y="614834"/>
            <a:ext cx="609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User</a:t>
            </a:r>
            <a:r>
              <a:rPr lang="es-ES" sz="1100" b="0" dirty="0">
                <a:solidFill>
                  <a:srgbClr val="25408F"/>
                </a:solidFill>
              </a:rPr>
              <a:t> </a:t>
            </a:r>
            <a:r>
              <a:rPr lang="es-ES" sz="1100" b="0" dirty="0" err="1">
                <a:solidFill>
                  <a:srgbClr val="25408F"/>
                </a:solidFill>
              </a:rPr>
              <a:t>Uptake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12" name="Picture 2" descr="S:\F15015_Copernicus\3_Work\330_Work-in-process\Logos_icons\UserUptake_negatif-01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3" y="90699"/>
            <a:ext cx="557871" cy="5578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7443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 userDrawn="1"/>
        </p:nvGrpSpPr>
        <p:grpSpPr>
          <a:xfrm>
            <a:off x="-36512" y="-20538"/>
            <a:ext cx="2808312" cy="5175913"/>
            <a:chOff x="-3432453" y="-181390"/>
            <a:chExt cx="2622202" cy="5144541"/>
          </a:xfrm>
        </p:grpSpPr>
        <p:pic>
          <p:nvPicPr>
            <p:cNvPr id="26" name="Picture 2" descr="S:\F15015_Copernicus\3_Work\330_Work-in-process\SC4_BackgroundMat\Visual_ID\Photos\InSitu_centro nazionale ricerca itliano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3426451" y="-181390"/>
              <a:ext cx="2207251" cy="514349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27"/>
            <p:cNvSpPr/>
            <p:nvPr userDrawn="1"/>
          </p:nvSpPr>
          <p:spPr>
            <a:xfrm>
              <a:off x="-3432453" y="-181390"/>
              <a:ext cx="2622202" cy="5131841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-3425440" y="-168690"/>
              <a:ext cx="2603624" cy="5131841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6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9" name="Straight Connector 8"/>
          <p:cNvCxnSpPr/>
          <p:nvPr userDrawn="1"/>
        </p:nvCxnSpPr>
        <p:spPr>
          <a:xfrm>
            <a:off x="431624" y="915566"/>
            <a:ext cx="0" cy="4034885"/>
          </a:xfrm>
          <a:prstGeom prst="line">
            <a:avLst/>
          </a:prstGeom>
          <a:ln w="31750">
            <a:solidFill>
              <a:srgbClr val="B7513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B751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145926" y="639599"/>
            <a:ext cx="609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rgbClr val="B75133"/>
                </a:solidFill>
              </a:rPr>
              <a:t>In</a:t>
            </a:r>
            <a:r>
              <a:rPr lang="es-ES" sz="1100" b="0" baseline="0" dirty="0">
                <a:solidFill>
                  <a:srgbClr val="B75133"/>
                </a:solidFill>
              </a:rPr>
              <a:t> situ</a:t>
            </a:r>
            <a:endParaRPr lang="en-US" sz="1100" b="0" dirty="0">
              <a:solidFill>
                <a:srgbClr val="B75133"/>
              </a:solidFill>
            </a:endParaRPr>
          </a:p>
        </p:txBody>
      </p:sp>
      <p:sp>
        <p:nvSpPr>
          <p:cNvPr id="18" name="Oval 17"/>
          <p:cNvSpPr/>
          <p:nvPr userDrawn="1"/>
        </p:nvSpPr>
        <p:spPr>
          <a:xfrm>
            <a:off x="159492" y="99537"/>
            <a:ext cx="545454" cy="568038"/>
          </a:xfrm>
          <a:prstGeom prst="ellipse">
            <a:avLst/>
          </a:prstGeom>
          <a:solidFill>
            <a:srgbClr val="B75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208086" y="159012"/>
            <a:ext cx="436445" cy="450588"/>
            <a:chOff x="-1692696" y="827409"/>
            <a:chExt cx="1728192" cy="1784190"/>
          </a:xfrm>
        </p:grpSpPr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2696" y="827409"/>
              <a:ext cx="1728192" cy="1784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 rot="10800000" flipV="1">
              <a:off x="-973932" y="12898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 rot="10800000" flipV="1">
              <a:off x="-973932" y="15247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 rot="10800000" flipV="1">
              <a:off x="-973932" y="1757437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 rot="10800000" flipV="1">
              <a:off x="-973932" y="1992511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 rot="10800000" flipV="1">
              <a:off x="-973932" y="222758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 rot="10800000" flipV="1">
              <a:off x="-917974" y="1412479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 rot="10800000" flipV="1">
              <a:off x="-917974" y="1635646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 userDrawn="1"/>
          </p:nvSpPr>
          <p:spPr>
            <a:xfrm rot="10800000" flipV="1">
              <a:off x="-917974" y="1878092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 userDrawn="1"/>
          </p:nvSpPr>
          <p:spPr>
            <a:xfrm rot="10800000" flipV="1">
              <a:off x="-917974" y="2103507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 userDrawn="1"/>
          </p:nvSpPr>
          <p:spPr>
            <a:xfrm>
              <a:off x="-1049386" y="1244173"/>
              <a:ext cx="45719" cy="45719"/>
            </a:xfrm>
            <a:prstGeom prst="ellipse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341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 userDrawn="1"/>
        </p:nvGrpSpPr>
        <p:grpSpPr>
          <a:xfrm>
            <a:off x="-36512" y="-20538"/>
            <a:ext cx="2808312" cy="5175913"/>
            <a:chOff x="-3432453" y="-181390"/>
            <a:chExt cx="2622202" cy="5144541"/>
          </a:xfrm>
        </p:grpSpPr>
        <p:pic>
          <p:nvPicPr>
            <p:cNvPr id="28" name="Picture 2" descr="S:\F15015_Copernicus\3_Work\330_Work-in-process\SC4_BackgroundMat\Visual_ID\Photos\InSitu_centro nazionale ricerca itliano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3426451" y="-181390"/>
              <a:ext cx="2207251" cy="514349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Rectangle 28"/>
            <p:cNvSpPr/>
            <p:nvPr userDrawn="1"/>
          </p:nvSpPr>
          <p:spPr>
            <a:xfrm>
              <a:off x="-3432453" y="-181390"/>
              <a:ext cx="2622202" cy="5131841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 userDrawn="1"/>
          </p:nvSpPr>
          <p:spPr>
            <a:xfrm>
              <a:off x="-3425440" y="-168690"/>
              <a:ext cx="2603624" cy="5131841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6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539" y="699542"/>
            <a:ext cx="7919262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31624" y="915566"/>
            <a:ext cx="0" cy="4034885"/>
          </a:xfrm>
          <a:prstGeom prst="line">
            <a:avLst/>
          </a:prstGeom>
          <a:ln w="31750">
            <a:solidFill>
              <a:srgbClr val="B7513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B751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45926" y="639599"/>
            <a:ext cx="609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rgbClr val="B75133"/>
                </a:solidFill>
              </a:rPr>
              <a:t>In</a:t>
            </a:r>
            <a:r>
              <a:rPr lang="es-ES" sz="1100" b="0" baseline="0" dirty="0">
                <a:solidFill>
                  <a:srgbClr val="B75133"/>
                </a:solidFill>
              </a:rPr>
              <a:t> situ</a:t>
            </a:r>
            <a:endParaRPr lang="en-US" sz="1100" b="0" dirty="0">
              <a:solidFill>
                <a:srgbClr val="B75133"/>
              </a:solidFill>
            </a:endParaRPr>
          </a:p>
        </p:txBody>
      </p:sp>
      <p:sp>
        <p:nvSpPr>
          <p:cNvPr id="20" name="Oval 19"/>
          <p:cNvSpPr/>
          <p:nvPr userDrawn="1"/>
        </p:nvSpPr>
        <p:spPr>
          <a:xfrm>
            <a:off x="159492" y="99537"/>
            <a:ext cx="545454" cy="568038"/>
          </a:xfrm>
          <a:prstGeom prst="ellipse">
            <a:avLst/>
          </a:prstGeom>
          <a:solidFill>
            <a:srgbClr val="B75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08086" y="159012"/>
            <a:ext cx="436445" cy="450588"/>
            <a:chOff x="-1692696" y="827409"/>
            <a:chExt cx="1728192" cy="1784190"/>
          </a:xfrm>
        </p:grpSpPr>
        <p:pic>
          <p:nvPicPr>
            <p:cNvPr id="13" name="Picture 2"/>
            <p:cNvPicPr>
              <a:picLocks noChangeAspect="1" noChangeArrowheads="1"/>
            </p:cNvPicPr>
            <p:nvPr userDrawn="1"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2696" y="827409"/>
              <a:ext cx="1728192" cy="1784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 rot="10800000" flipV="1">
              <a:off x="-973932" y="12898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 rot="10800000" flipV="1">
              <a:off x="-973932" y="15247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 rot="10800000" flipV="1">
              <a:off x="-973932" y="1757437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 rot="10800000" flipV="1">
              <a:off x="-973932" y="1992511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 rot="10800000" flipV="1">
              <a:off x="-973932" y="222758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 rot="10800000" flipV="1">
              <a:off x="-917974" y="1412479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 rot="10800000" flipV="1">
              <a:off x="-917974" y="1635646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 rot="10800000" flipV="1">
              <a:off x="-917974" y="1878092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 rot="10800000" flipV="1">
              <a:off x="-917974" y="2103507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 userDrawn="1"/>
          </p:nvSpPr>
          <p:spPr>
            <a:xfrm>
              <a:off x="-1049386" y="1244173"/>
              <a:ext cx="45719" cy="45719"/>
            </a:xfrm>
            <a:prstGeom prst="ellipse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631445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B75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S:\F15015_Copernicus\3_Work\330_Work-in-process\SC4_BackgroundMat\Visual_ID\Photos\InSitu.jp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58"/>
          <a:stretch/>
        </p:blipFill>
        <p:spPr bwMode="auto">
          <a:xfrm>
            <a:off x="7293989" y="-92546"/>
            <a:ext cx="1980000" cy="52919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54798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54798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54798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130928" y="3462268"/>
            <a:ext cx="609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chemeClr val="bg1"/>
                </a:solidFill>
              </a:rPr>
              <a:t>In</a:t>
            </a:r>
            <a:r>
              <a:rPr lang="es-ES" sz="1100" b="0" baseline="0" dirty="0">
                <a:solidFill>
                  <a:schemeClr val="bg1"/>
                </a:solidFill>
              </a:rPr>
              <a:t> situ</a:t>
            </a:r>
            <a:endParaRPr lang="en-US" sz="1100" b="0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03940" y="1541238"/>
            <a:ext cx="1728192" cy="1784190"/>
            <a:chOff x="-1692696" y="827409"/>
            <a:chExt cx="1728192" cy="1784190"/>
          </a:xfrm>
        </p:grpSpPr>
        <p:pic>
          <p:nvPicPr>
            <p:cNvPr id="2" name="Picture 2"/>
            <p:cNvPicPr>
              <a:picLocks noChangeAspect="1" noChangeArrowheads="1"/>
            </p:cNvPicPr>
            <p:nvPr userDrawn="1"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2696" y="827409"/>
              <a:ext cx="1728192" cy="1784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 userDrawn="1"/>
          </p:nvSpPr>
          <p:spPr>
            <a:xfrm rot="10800000" flipV="1">
              <a:off x="-973932" y="12898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 rot="10800000" flipV="1">
              <a:off x="-973932" y="15247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 rot="10800000" flipV="1">
              <a:off x="-973932" y="1757437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 rot="10800000" flipV="1">
              <a:off x="-973932" y="1992511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 rot="10800000" flipV="1">
              <a:off x="-973932" y="222758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 rot="10800000" flipV="1">
              <a:off x="-917974" y="1412479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 rot="10800000" flipV="1">
              <a:off x="-917974" y="1635646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 rot="10800000" flipV="1">
              <a:off x="-917974" y="1878092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 rot="10800000" flipV="1">
              <a:off x="-917974" y="2103507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 userDrawn="1"/>
          </p:nvSpPr>
          <p:spPr>
            <a:xfrm>
              <a:off x="-1049386" y="1244173"/>
              <a:ext cx="45719" cy="45719"/>
            </a:xfrm>
            <a:prstGeom prst="ellipse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69FD965-0A99-F249-A5E7-ED1AED5368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9762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 userDrawn="1"/>
        </p:nvGrpSpPr>
        <p:grpSpPr>
          <a:xfrm>
            <a:off x="-36512" y="-20538"/>
            <a:ext cx="2808312" cy="5175913"/>
            <a:chOff x="-3432453" y="-181390"/>
            <a:chExt cx="2622202" cy="5144541"/>
          </a:xfrm>
        </p:grpSpPr>
        <p:pic>
          <p:nvPicPr>
            <p:cNvPr id="30" name="Picture 2" descr="S:\F15015_Copernicus\3_Work\330_Work-in-process\SC4_BackgroundMat\Visual_ID\Photos\InSitu_centro nazionale ricerca itliano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3426451" y="-181390"/>
              <a:ext cx="2207251" cy="514349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/>
            <p:cNvSpPr/>
            <p:nvPr userDrawn="1"/>
          </p:nvSpPr>
          <p:spPr>
            <a:xfrm>
              <a:off x="-3432453" y="-181390"/>
              <a:ext cx="2622202" cy="5131841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/>
            <p:cNvSpPr/>
            <p:nvPr userDrawn="1"/>
          </p:nvSpPr>
          <p:spPr>
            <a:xfrm>
              <a:off x="-3425440" y="-168690"/>
              <a:ext cx="2603624" cy="5131841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6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0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431624" y="915566"/>
            <a:ext cx="0" cy="4034885"/>
          </a:xfrm>
          <a:prstGeom prst="line">
            <a:avLst/>
          </a:prstGeom>
          <a:ln w="31750">
            <a:solidFill>
              <a:srgbClr val="B7513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B751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Box 23"/>
          <p:cNvSpPr txBox="1"/>
          <p:nvPr userDrawn="1"/>
        </p:nvSpPr>
        <p:spPr>
          <a:xfrm>
            <a:off x="145926" y="639599"/>
            <a:ext cx="609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rgbClr val="B75133"/>
                </a:solidFill>
              </a:rPr>
              <a:t>In</a:t>
            </a:r>
            <a:r>
              <a:rPr lang="es-ES" sz="1100" b="0" baseline="0" dirty="0">
                <a:solidFill>
                  <a:srgbClr val="B75133"/>
                </a:solidFill>
              </a:rPr>
              <a:t> situ</a:t>
            </a:r>
            <a:endParaRPr lang="en-US" sz="1100" b="0" dirty="0">
              <a:solidFill>
                <a:srgbClr val="B75133"/>
              </a:solidFill>
            </a:endParaRPr>
          </a:p>
        </p:txBody>
      </p:sp>
      <p:sp>
        <p:nvSpPr>
          <p:cNvPr id="25" name="Oval 24"/>
          <p:cNvSpPr/>
          <p:nvPr userDrawn="1"/>
        </p:nvSpPr>
        <p:spPr>
          <a:xfrm>
            <a:off x="159492" y="99537"/>
            <a:ext cx="545454" cy="568038"/>
          </a:xfrm>
          <a:prstGeom prst="ellipse">
            <a:avLst/>
          </a:prstGeom>
          <a:solidFill>
            <a:srgbClr val="B75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208086" y="159012"/>
            <a:ext cx="436445" cy="450588"/>
            <a:chOff x="-1692696" y="827409"/>
            <a:chExt cx="1728192" cy="1784190"/>
          </a:xfrm>
        </p:grpSpPr>
        <p:pic>
          <p:nvPicPr>
            <p:cNvPr id="18" name="Picture 2"/>
            <p:cNvPicPr>
              <a:picLocks noChangeAspect="1" noChangeArrowheads="1"/>
            </p:cNvPicPr>
            <p:nvPr userDrawn="1"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2696" y="827409"/>
              <a:ext cx="1728192" cy="1784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Rectangle 18"/>
            <p:cNvSpPr/>
            <p:nvPr userDrawn="1"/>
          </p:nvSpPr>
          <p:spPr>
            <a:xfrm rot="10800000" flipV="1">
              <a:off x="-973932" y="12898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 rot="10800000" flipV="1">
              <a:off x="-973932" y="15247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 rot="10800000" flipV="1">
              <a:off x="-973932" y="1757437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 rot="10800000" flipV="1">
              <a:off x="-973932" y="1992511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 userDrawn="1"/>
          </p:nvSpPr>
          <p:spPr>
            <a:xfrm rot="10800000" flipV="1">
              <a:off x="-973932" y="222758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 userDrawn="1"/>
          </p:nvSpPr>
          <p:spPr>
            <a:xfrm rot="10800000" flipV="1">
              <a:off x="-917974" y="1412479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 userDrawn="1"/>
          </p:nvSpPr>
          <p:spPr>
            <a:xfrm rot="10800000" flipV="1">
              <a:off x="-917974" y="1635646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 userDrawn="1"/>
          </p:nvSpPr>
          <p:spPr>
            <a:xfrm rot="10800000" flipV="1">
              <a:off x="-917974" y="1878092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 userDrawn="1"/>
          </p:nvSpPr>
          <p:spPr>
            <a:xfrm rot="10800000" flipV="1">
              <a:off x="-917974" y="2103507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 userDrawn="1"/>
          </p:nvSpPr>
          <p:spPr>
            <a:xfrm>
              <a:off x="-1049386" y="1244173"/>
              <a:ext cx="45719" cy="45719"/>
            </a:xfrm>
            <a:prstGeom prst="ellipse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89602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879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2317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0705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0143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31624" y="915566"/>
            <a:ext cx="0" cy="4034885"/>
          </a:xfrm>
          <a:prstGeom prst="line">
            <a:avLst/>
          </a:prstGeom>
          <a:ln w="31750">
            <a:solidFill>
              <a:srgbClr val="B7513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B751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145926" y="639599"/>
            <a:ext cx="609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rgbClr val="B75133"/>
                </a:solidFill>
              </a:rPr>
              <a:t>In</a:t>
            </a:r>
            <a:r>
              <a:rPr lang="es-ES" sz="1100" b="0" baseline="0" dirty="0">
                <a:solidFill>
                  <a:srgbClr val="B75133"/>
                </a:solidFill>
              </a:rPr>
              <a:t> situ</a:t>
            </a:r>
            <a:endParaRPr lang="en-US" sz="1100" b="0" dirty="0">
              <a:solidFill>
                <a:srgbClr val="B75133"/>
              </a:solidFill>
            </a:endParaRPr>
          </a:p>
        </p:txBody>
      </p:sp>
      <p:sp>
        <p:nvSpPr>
          <p:cNvPr id="24" name="Oval 23"/>
          <p:cNvSpPr/>
          <p:nvPr userDrawn="1"/>
        </p:nvSpPr>
        <p:spPr>
          <a:xfrm>
            <a:off x="159492" y="99537"/>
            <a:ext cx="545454" cy="568038"/>
          </a:xfrm>
          <a:prstGeom prst="ellipse">
            <a:avLst/>
          </a:prstGeom>
          <a:solidFill>
            <a:srgbClr val="B75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208086" y="159012"/>
            <a:ext cx="436445" cy="450588"/>
            <a:chOff x="-1692696" y="827409"/>
            <a:chExt cx="1728192" cy="1784190"/>
          </a:xfrm>
        </p:grpSpPr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2696" y="827409"/>
              <a:ext cx="1728192" cy="1784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Rectangle 17"/>
            <p:cNvSpPr/>
            <p:nvPr userDrawn="1"/>
          </p:nvSpPr>
          <p:spPr>
            <a:xfrm rot="10800000" flipV="1">
              <a:off x="-973932" y="12898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 rot="10800000" flipV="1">
              <a:off x="-973932" y="15247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 rot="10800000" flipV="1">
              <a:off x="-973932" y="1757437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 rot="10800000" flipV="1">
              <a:off x="-973932" y="1992511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 rot="10800000" flipV="1">
              <a:off x="-973932" y="222758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 rot="10800000" flipV="1">
              <a:off x="-917974" y="1412479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 userDrawn="1"/>
          </p:nvSpPr>
          <p:spPr>
            <a:xfrm rot="10800000" flipV="1">
              <a:off x="-917974" y="1635646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 userDrawn="1"/>
          </p:nvSpPr>
          <p:spPr>
            <a:xfrm rot="10800000" flipV="1">
              <a:off x="-917974" y="1878092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 userDrawn="1"/>
          </p:nvSpPr>
          <p:spPr>
            <a:xfrm rot="10800000" flipV="1">
              <a:off x="-917974" y="2103507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 userDrawn="1"/>
          </p:nvSpPr>
          <p:spPr>
            <a:xfrm>
              <a:off x="-1049386" y="1244173"/>
              <a:ext cx="45719" cy="45719"/>
            </a:xfrm>
            <a:prstGeom prst="ellipse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72749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 userDrawn="1"/>
        </p:nvGrpSpPr>
        <p:grpSpPr>
          <a:xfrm>
            <a:off x="-36512" y="-20538"/>
            <a:ext cx="2808312" cy="5175913"/>
            <a:chOff x="-3432453" y="-181390"/>
            <a:chExt cx="2622202" cy="5144541"/>
          </a:xfrm>
        </p:grpSpPr>
        <p:pic>
          <p:nvPicPr>
            <p:cNvPr id="33" name="Picture 2" descr="S:\F15015_Copernicus\3_Work\330_Work-in-process\SC4_BackgroundMat\Visual_ID\Photos\InSitu_centro nazionale ricerca itliano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3426451" y="-181390"/>
              <a:ext cx="2207251" cy="514349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Rectangle 33"/>
            <p:cNvSpPr/>
            <p:nvPr userDrawn="1"/>
          </p:nvSpPr>
          <p:spPr>
            <a:xfrm>
              <a:off x="-3432453" y="-181390"/>
              <a:ext cx="2622202" cy="5131841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-3425440" y="-168690"/>
              <a:ext cx="2603624" cy="5131841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6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31624" y="915566"/>
            <a:ext cx="0" cy="4034885"/>
          </a:xfrm>
          <a:prstGeom prst="line">
            <a:avLst/>
          </a:prstGeom>
          <a:ln w="31750">
            <a:solidFill>
              <a:srgbClr val="B7513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B751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145926" y="639599"/>
            <a:ext cx="609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rgbClr val="B75133"/>
                </a:solidFill>
              </a:rPr>
              <a:t>In</a:t>
            </a:r>
            <a:r>
              <a:rPr lang="es-ES" sz="1100" b="0" baseline="0" dirty="0">
                <a:solidFill>
                  <a:srgbClr val="B75133"/>
                </a:solidFill>
              </a:rPr>
              <a:t> situ</a:t>
            </a:r>
            <a:endParaRPr lang="en-US" sz="1100" b="0" dirty="0">
              <a:solidFill>
                <a:srgbClr val="B75133"/>
              </a:solidFill>
            </a:endParaRPr>
          </a:p>
        </p:txBody>
      </p:sp>
      <p:sp>
        <p:nvSpPr>
          <p:cNvPr id="24" name="Oval 23"/>
          <p:cNvSpPr/>
          <p:nvPr userDrawn="1"/>
        </p:nvSpPr>
        <p:spPr>
          <a:xfrm>
            <a:off x="159492" y="99537"/>
            <a:ext cx="545454" cy="568038"/>
          </a:xfrm>
          <a:prstGeom prst="ellipse">
            <a:avLst/>
          </a:prstGeom>
          <a:solidFill>
            <a:srgbClr val="B75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208086" y="159012"/>
            <a:ext cx="436445" cy="450588"/>
            <a:chOff x="-1692696" y="827409"/>
            <a:chExt cx="1728192" cy="1784190"/>
          </a:xfrm>
        </p:grpSpPr>
        <p:pic>
          <p:nvPicPr>
            <p:cNvPr id="15" name="Picture 2"/>
            <p:cNvPicPr>
              <a:picLocks noChangeAspect="1" noChangeArrowheads="1"/>
            </p:cNvPicPr>
            <p:nvPr userDrawn="1"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2696" y="827409"/>
              <a:ext cx="1728192" cy="1784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 rot="10800000" flipV="1">
              <a:off x="-973932" y="12898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 rot="10800000" flipV="1">
              <a:off x="-973932" y="15247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 rot="10800000" flipV="1">
              <a:off x="-973932" y="1757437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 rot="10800000" flipV="1">
              <a:off x="-973932" y="1992511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 rot="10800000" flipV="1">
              <a:off x="-973932" y="222758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 rot="10800000" flipV="1">
              <a:off x="-917974" y="1412479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 userDrawn="1"/>
          </p:nvSpPr>
          <p:spPr>
            <a:xfrm rot="10800000" flipV="1">
              <a:off x="-917974" y="1635646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 userDrawn="1"/>
          </p:nvSpPr>
          <p:spPr>
            <a:xfrm rot="10800000" flipV="1">
              <a:off x="-917974" y="1878092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 userDrawn="1"/>
          </p:nvSpPr>
          <p:spPr>
            <a:xfrm rot="10800000" flipV="1">
              <a:off x="-917974" y="2103507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 userDrawn="1"/>
          </p:nvSpPr>
          <p:spPr>
            <a:xfrm>
              <a:off x="-1049386" y="1244173"/>
              <a:ext cx="45719" cy="45719"/>
            </a:xfrm>
            <a:prstGeom prst="ellipse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0436043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 userDrawn="1"/>
        </p:nvGrpSpPr>
        <p:grpSpPr>
          <a:xfrm>
            <a:off x="-36512" y="-20538"/>
            <a:ext cx="2808312" cy="5175913"/>
            <a:chOff x="-3432453" y="-181390"/>
            <a:chExt cx="2622202" cy="5144541"/>
          </a:xfrm>
        </p:grpSpPr>
        <p:pic>
          <p:nvPicPr>
            <p:cNvPr id="29" name="Picture 2" descr="S:\F15015_Copernicus\3_Work\330_Work-in-process\SC4_BackgroundMat\Visual_ID\Photos\InSitu_centro nazionale ricerca itliano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3426451" y="-181390"/>
              <a:ext cx="2207251" cy="514349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ectangle 29"/>
            <p:cNvSpPr/>
            <p:nvPr userDrawn="1"/>
          </p:nvSpPr>
          <p:spPr>
            <a:xfrm>
              <a:off x="-3432453" y="-181390"/>
              <a:ext cx="2622202" cy="5131841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 userDrawn="1"/>
          </p:nvSpPr>
          <p:spPr>
            <a:xfrm>
              <a:off x="-3425440" y="-168690"/>
              <a:ext cx="2603624" cy="5131841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6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9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90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431624" y="915566"/>
            <a:ext cx="0" cy="4034885"/>
          </a:xfrm>
          <a:prstGeom prst="line">
            <a:avLst/>
          </a:prstGeom>
          <a:ln w="31750">
            <a:solidFill>
              <a:srgbClr val="B7513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 userDrawn="1"/>
        </p:nvSpPr>
        <p:spPr>
          <a:xfrm>
            <a:off x="145926" y="639599"/>
            <a:ext cx="609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rgbClr val="B75133"/>
                </a:solidFill>
              </a:rPr>
              <a:t>In</a:t>
            </a:r>
            <a:r>
              <a:rPr lang="es-ES" sz="1100" b="0" baseline="0" dirty="0">
                <a:solidFill>
                  <a:srgbClr val="B75133"/>
                </a:solidFill>
              </a:rPr>
              <a:t> situ</a:t>
            </a:r>
            <a:endParaRPr lang="en-US" sz="1100" b="0" dirty="0">
              <a:solidFill>
                <a:srgbClr val="B75133"/>
              </a:solidFill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159492" y="99537"/>
            <a:ext cx="545454" cy="568038"/>
          </a:xfrm>
          <a:prstGeom prst="ellipse">
            <a:avLst/>
          </a:prstGeom>
          <a:solidFill>
            <a:srgbClr val="B75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208086" y="159012"/>
            <a:ext cx="436445" cy="450588"/>
            <a:chOff x="-1692696" y="827409"/>
            <a:chExt cx="1728192" cy="1784190"/>
          </a:xfrm>
        </p:grpSpPr>
        <p:pic>
          <p:nvPicPr>
            <p:cNvPr id="17" name="Picture 2"/>
            <p:cNvPicPr>
              <a:picLocks noChangeAspect="1" noChangeArrowheads="1"/>
            </p:cNvPicPr>
            <p:nvPr userDrawn="1"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2696" y="827409"/>
              <a:ext cx="1728192" cy="1784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Rectangle 18"/>
            <p:cNvSpPr/>
            <p:nvPr userDrawn="1"/>
          </p:nvSpPr>
          <p:spPr>
            <a:xfrm rot="10800000" flipV="1">
              <a:off x="-973932" y="12898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 rot="10800000" flipV="1">
              <a:off x="-973932" y="15247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 rot="10800000" flipV="1">
              <a:off x="-973932" y="1757437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 rot="10800000" flipV="1">
              <a:off x="-973932" y="1992511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 rot="10800000" flipV="1">
              <a:off x="-973932" y="222758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 userDrawn="1"/>
          </p:nvSpPr>
          <p:spPr>
            <a:xfrm rot="10800000" flipV="1">
              <a:off x="-917974" y="1412479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 userDrawn="1"/>
          </p:nvSpPr>
          <p:spPr>
            <a:xfrm rot="10800000" flipV="1">
              <a:off x="-917974" y="1635646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 userDrawn="1"/>
          </p:nvSpPr>
          <p:spPr>
            <a:xfrm rot="10800000" flipV="1">
              <a:off x="-917974" y="1878092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 userDrawn="1"/>
          </p:nvSpPr>
          <p:spPr>
            <a:xfrm rot="10800000" flipV="1">
              <a:off x="-917974" y="2103507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 userDrawn="1"/>
          </p:nvSpPr>
          <p:spPr>
            <a:xfrm>
              <a:off x="-1049386" y="1244173"/>
              <a:ext cx="45719" cy="45719"/>
            </a:xfrm>
            <a:prstGeom prst="ellipse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78094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9" Type="http://schemas.openxmlformats.org/officeDocument/2006/relationships/image" Target="../media/image1.emf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1.emf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1.emf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60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7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C73BC2-E6D8-8E41-BA58-C79B598865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4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55" r:id="rId5"/>
    <p:sldLayoutId id="2147483727" r:id="rId6"/>
    <p:sldLayoutId id="2147483728" r:id="rId7"/>
    <p:sldLayoutId id="2147483729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C0D08C-96DE-FB48-94E3-1BEDBFA70CC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461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0F27E1-A393-804F-9E3A-C727C4361F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461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1B307D-AE59-F843-AC7B-9A6532FE5E9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1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D2464B-1EC3-0B4C-97C6-BF8DE3BEB0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855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48EC84-079F-9C4A-8514-A741F4CF801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89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72D778-140D-654E-A765-812E77B2689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0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DE9DE0-8021-2949-8BDF-07E54FAF4E1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28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776EA0-D1AC-A740-8267-E30EF2998FE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69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73247B-E775-0146-8BC0-5EB678A8179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0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s.luhamaa@ut.ee" TargetMode="External"/><Relationship Id="rId2" Type="http://schemas.openxmlformats.org/officeDocument/2006/relationships/hyperlink" Target="mailto:velle.toll@ut.ee" TargetMode="Externa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5.png"/><Relationship Id="rId4" Type="http://schemas.openxmlformats.org/officeDocument/2006/relationships/hyperlink" Target="mailto:hannes.keernik@ut.ee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s://ads.atmosphere.copernicus.eu/how-to-api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ds.atmosphere.copernicus.eu/datasets/cams-europe-air-quality-forecasts?tab=overview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limate.copernicus.eu/datasets/reanalysis-era5-complete?tab=overview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>
          <a:xfrm>
            <a:off x="2555776" y="2643758"/>
            <a:ext cx="4752528" cy="1152128"/>
          </a:xfrm>
        </p:spPr>
        <p:txBody>
          <a:bodyPr>
            <a:normAutofit/>
          </a:bodyPr>
          <a:lstStyle/>
          <a:p>
            <a:r>
              <a:rPr lang="et-EE" dirty="0"/>
              <a:t>Velle Toll </a:t>
            </a:r>
            <a:r>
              <a:rPr lang="et-EE" dirty="0">
                <a:hlinkClick r:id="rId2"/>
              </a:rPr>
              <a:t>velle.toll@ut.ee</a:t>
            </a:r>
            <a:endParaRPr lang="et-EE" dirty="0"/>
          </a:p>
          <a:p>
            <a:r>
              <a:rPr lang="et-EE" dirty="0"/>
              <a:t>Andres Luhamaa </a:t>
            </a:r>
            <a:r>
              <a:rPr lang="et-EE" dirty="0">
                <a:hlinkClick r:id="rId3"/>
              </a:rPr>
              <a:t>andres.luhamaa@ut.ee</a:t>
            </a:r>
            <a:endParaRPr lang="et-EE" dirty="0"/>
          </a:p>
          <a:p>
            <a:r>
              <a:rPr lang="et-EE" dirty="0"/>
              <a:t>Hannes Keernik </a:t>
            </a:r>
            <a:r>
              <a:rPr lang="et-EE" dirty="0">
                <a:hlinkClick r:id="rId4"/>
              </a:rPr>
              <a:t>hannes.keernik@ut.ee</a:t>
            </a:r>
            <a:endParaRPr lang="et-EE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17158F-BDC4-60C6-2810-8102746D1280}"/>
              </a:ext>
            </a:extLst>
          </p:cNvPr>
          <p:cNvSpPr txBox="1"/>
          <p:nvPr/>
        </p:nvSpPr>
        <p:spPr>
          <a:xfrm>
            <a:off x="1727684" y="1059582"/>
            <a:ext cx="568863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</a:rPr>
              <a:t>Copernicuse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atmosfääriseire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teenus</a:t>
            </a:r>
            <a:r>
              <a:rPr lang="en-US" sz="2800" b="1" dirty="0">
                <a:solidFill>
                  <a:schemeClr val="bg1"/>
                </a:solidFill>
              </a:rPr>
              <a:t>: </a:t>
            </a:r>
            <a:endParaRPr lang="et-EE" sz="2800" b="1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usaldusväärne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teave</a:t>
            </a:r>
            <a:r>
              <a:rPr lang="et-EE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poliitikakujundajatele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ettevõtjatele</a:t>
            </a:r>
            <a:r>
              <a:rPr lang="en-US" sz="2000" dirty="0">
                <a:solidFill>
                  <a:schemeClr val="bg1"/>
                </a:solidFill>
              </a:rPr>
              <a:t> ja </a:t>
            </a:r>
            <a:r>
              <a:rPr lang="en-US" sz="2000" dirty="0" err="1">
                <a:solidFill>
                  <a:schemeClr val="bg1"/>
                </a:solidFill>
              </a:rPr>
              <a:t>avalikkusele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7" name="Picture 6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08928FF9-B0AA-1024-6ECC-A61912487F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9344" y="4497526"/>
            <a:ext cx="1988879" cy="36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648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Copernicus ja selle teenused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D575F1-483D-849F-3ABE-0C0434BA7814}"/>
              </a:ext>
            </a:extLst>
          </p:cNvPr>
          <p:cNvSpPr txBox="1"/>
          <p:nvPr/>
        </p:nvSpPr>
        <p:spPr>
          <a:xfrm>
            <a:off x="755576" y="771550"/>
            <a:ext cx="51125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Atmosfääriseire teenus – üks </a:t>
            </a:r>
            <a:r>
              <a:rPr lang="en-GB" dirty="0" err="1"/>
              <a:t>kuuest</a:t>
            </a:r>
            <a:r>
              <a:rPr lang="en-GB" dirty="0"/>
              <a:t> </a:t>
            </a:r>
            <a:r>
              <a:rPr lang="en-GB" dirty="0" err="1"/>
              <a:t>teenusest</a:t>
            </a:r>
            <a:r>
              <a:rPr lang="en-GB" dirty="0"/>
              <a:t>, mis </a:t>
            </a:r>
            <a:r>
              <a:rPr lang="en-GB" dirty="0" err="1"/>
              <a:t>moodustavad</a:t>
            </a:r>
            <a:r>
              <a:rPr lang="en-GB" dirty="0"/>
              <a:t> </a:t>
            </a:r>
            <a:r>
              <a:rPr lang="en-GB" dirty="0" err="1"/>
              <a:t>Copernicuse</a:t>
            </a:r>
            <a:r>
              <a:rPr lang="et-EE" dirty="0"/>
              <a:t>.</a:t>
            </a:r>
          </a:p>
          <a:p>
            <a:endParaRPr lang="et-EE" dirty="0"/>
          </a:p>
          <a:p>
            <a:r>
              <a:rPr lang="et-EE" dirty="0"/>
              <a:t>Copernicus on </a:t>
            </a:r>
            <a:r>
              <a:rPr lang="en-GB" dirty="0"/>
              <a:t>E</a:t>
            </a:r>
            <a:r>
              <a:rPr lang="et-EE" dirty="0"/>
              <a:t>L </a:t>
            </a:r>
            <a:r>
              <a:rPr lang="en-GB" dirty="0" err="1"/>
              <a:t>seireprogramm</a:t>
            </a:r>
            <a:r>
              <a:rPr lang="en-GB" dirty="0"/>
              <a:t>, </a:t>
            </a:r>
            <a:r>
              <a:rPr lang="en-GB" dirty="0" err="1"/>
              <a:t>mille</a:t>
            </a:r>
            <a:r>
              <a:rPr lang="en-GB" dirty="0"/>
              <a:t> </a:t>
            </a:r>
            <a:r>
              <a:rPr lang="en-GB" dirty="0" err="1"/>
              <a:t>eesmärk</a:t>
            </a:r>
            <a:r>
              <a:rPr lang="en-GB" dirty="0"/>
              <a:t> on </a:t>
            </a:r>
            <a:r>
              <a:rPr lang="en-GB" dirty="0" err="1"/>
              <a:t>jälgida</a:t>
            </a:r>
            <a:r>
              <a:rPr lang="en-GB" dirty="0"/>
              <a:t> </a:t>
            </a:r>
            <a:r>
              <a:rPr lang="en-GB" dirty="0" err="1"/>
              <a:t>meie</a:t>
            </a:r>
            <a:r>
              <a:rPr lang="en-GB" dirty="0"/>
              <a:t> </a:t>
            </a:r>
            <a:r>
              <a:rPr lang="en-GB" dirty="0" err="1"/>
              <a:t>planeeti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selle</a:t>
            </a:r>
            <a:r>
              <a:rPr lang="en-GB" dirty="0"/>
              <a:t> </a:t>
            </a:r>
            <a:r>
              <a:rPr lang="en-GB" dirty="0" err="1"/>
              <a:t>keskkonda</a:t>
            </a:r>
            <a:r>
              <a:rPr lang="et-EE" dirty="0"/>
              <a:t>.</a:t>
            </a:r>
          </a:p>
          <a:p>
            <a:endParaRPr lang="et-EE" dirty="0"/>
          </a:p>
          <a:p>
            <a:r>
              <a:rPr lang="en-GB" dirty="0"/>
              <a:t>Copernicus </a:t>
            </a:r>
            <a:r>
              <a:rPr lang="en-GB" dirty="0" err="1"/>
              <a:t>pakub</a:t>
            </a:r>
            <a:r>
              <a:rPr lang="en-GB" dirty="0"/>
              <a:t> </a:t>
            </a:r>
            <a:r>
              <a:rPr lang="en-GB" dirty="0" err="1"/>
              <a:t>teabeteenuseid</a:t>
            </a:r>
            <a:r>
              <a:rPr lang="en-GB" dirty="0"/>
              <a:t>, mis </a:t>
            </a:r>
            <a:r>
              <a:rPr lang="en-GB" dirty="0" err="1"/>
              <a:t>põhinevad</a:t>
            </a:r>
            <a:r>
              <a:rPr lang="et-EE" dirty="0"/>
              <a:t> maapealsetel vaatlusandmetel,</a:t>
            </a:r>
            <a:r>
              <a:rPr lang="en-GB" dirty="0"/>
              <a:t> </a:t>
            </a:r>
            <a:r>
              <a:rPr lang="en-GB" dirty="0" err="1"/>
              <a:t>satelliit</a:t>
            </a:r>
            <a:r>
              <a:rPr lang="et-EE" dirty="0"/>
              <a:t>mõõtmistel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mudelitel</a:t>
            </a:r>
            <a:r>
              <a:rPr lang="et-EE" dirty="0"/>
              <a:t>.</a:t>
            </a:r>
          </a:p>
          <a:p>
            <a:endParaRPr lang="et-EE" dirty="0"/>
          </a:p>
          <a:p>
            <a:r>
              <a:rPr lang="et-EE" dirty="0"/>
              <a:t>Teenust arendab </a:t>
            </a:r>
            <a:r>
              <a:rPr lang="fi-FI" dirty="0" err="1"/>
              <a:t>Euroopa</a:t>
            </a:r>
            <a:r>
              <a:rPr lang="fi-FI" dirty="0"/>
              <a:t> </a:t>
            </a:r>
            <a:r>
              <a:rPr lang="fi-FI" dirty="0" err="1"/>
              <a:t>Keskpika</a:t>
            </a:r>
            <a:r>
              <a:rPr lang="fi-FI" dirty="0"/>
              <a:t> </a:t>
            </a:r>
            <a:r>
              <a:rPr lang="fi-FI" dirty="0" err="1"/>
              <a:t>Ilmaennustuse</a:t>
            </a:r>
            <a:r>
              <a:rPr lang="fi-FI" dirty="0"/>
              <a:t> Keskus (ECMWF)</a:t>
            </a:r>
            <a:r>
              <a:rPr lang="et-EE" dirty="0"/>
              <a:t>, </a:t>
            </a:r>
            <a:r>
              <a:rPr lang="en-GB" dirty="0" err="1"/>
              <a:t>koostöö</a:t>
            </a:r>
            <a:r>
              <a:rPr lang="en-GB" dirty="0"/>
              <a:t> </a:t>
            </a:r>
            <a:r>
              <a:rPr lang="en-GB" dirty="0" err="1"/>
              <a:t>paljude</a:t>
            </a:r>
            <a:r>
              <a:rPr lang="en-GB" dirty="0"/>
              <a:t> </a:t>
            </a:r>
            <a:r>
              <a:rPr lang="et-EE" dirty="0" err="1"/>
              <a:t>kaugseire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i="1" dirty="0"/>
              <a:t>in situ </a:t>
            </a:r>
            <a:r>
              <a:rPr lang="en-GB" dirty="0" err="1"/>
              <a:t>vaatlus</a:t>
            </a:r>
            <a:r>
              <a:rPr lang="et-EE" dirty="0"/>
              <a:t>andmeid</a:t>
            </a:r>
            <a:r>
              <a:rPr lang="en-GB" dirty="0"/>
              <a:t> </a:t>
            </a:r>
            <a:r>
              <a:rPr lang="en-GB" dirty="0" err="1"/>
              <a:t>pakkuvate</a:t>
            </a:r>
            <a:r>
              <a:rPr lang="en-GB" dirty="0"/>
              <a:t> </a:t>
            </a:r>
            <a:r>
              <a:rPr lang="en-GB" dirty="0" err="1"/>
              <a:t>organisatsioonidega</a:t>
            </a:r>
            <a:r>
              <a:rPr lang="et-EE" dirty="0"/>
              <a:t> (ESA, EUMETSAT jne)</a:t>
            </a:r>
            <a:r>
              <a:rPr lang="en-GB" dirty="0"/>
              <a:t>.</a:t>
            </a:r>
          </a:p>
        </p:txBody>
      </p:sp>
      <p:pic>
        <p:nvPicPr>
          <p:cNvPr id="7170" name="Picture 2" descr="Copernicus, the European Earth Observation Program | datos.gob.es">
            <a:extLst>
              <a:ext uri="{FF2B5EF4-FFF2-40B4-BE49-F238E27FC236}">
                <a16:creationId xmlns:a16="http://schemas.microsoft.com/office/drawing/2014/main" id="{4D3709ED-BB09-3F49-40F1-4B3CB6D10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256" y="1131590"/>
            <a:ext cx="3191144" cy="20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191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CF2B5-B06D-C93A-E909-4946F50A0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F0C4D-6321-1CB2-F7C0-A4F7C34A2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CAMS fookus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E18317-C012-DFDE-4E0A-2BED17D31290}"/>
              </a:ext>
            </a:extLst>
          </p:cNvPr>
          <p:cNvSpPr txBox="1"/>
          <p:nvPr/>
        </p:nvSpPr>
        <p:spPr>
          <a:xfrm>
            <a:off x="899592" y="882610"/>
            <a:ext cx="74168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b="1" dirty="0"/>
              <a:t>Eesmärk: </a:t>
            </a:r>
            <a:r>
              <a:rPr lang="et-EE" dirty="0"/>
              <a:t>usaldusväärne globaalse katvusega teave atmosfääri kohta, mis võimaldab analüüsida minevikku ja prognoosida lähimate päevade arengut.</a:t>
            </a:r>
          </a:p>
          <a:p>
            <a:endParaRPr lang="et-EE" dirty="0"/>
          </a:p>
          <a:p>
            <a:r>
              <a:rPr lang="et-EE" b="1" dirty="0"/>
              <a:t>P</a:t>
            </a:r>
            <a:r>
              <a:rPr lang="en-GB" b="1" dirty="0" err="1"/>
              <a:t>eamised</a:t>
            </a:r>
            <a:r>
              <a:rPr lang="en-GB" b="1" dirty="0"/>
              <a:t> </a:t>
            </a:r>
            <a:r>
              <a:rPr lang="en-GB" b="1" dirty="0" err="1"/>
              <a:t>valdkonnad</a:t>
            </a:r>
            <a:r>
              <a:rPr lang="en-GB" b="1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t-EE" dirty="0"/>
              <a:t> </a:t>
            </a:r>
            <a:r>
              <a:rPr lang="en-GB" dirty="0" err="1"/>
              <a:t>Õhukvaliteet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atmosfääri</a:t>
            </a:r>
            <a:r>
              <a:rPr lang="en-GB" dirty="0"/>
              <a:t> </a:t>
            </a:r>
            <a:r>
              <a:rPr lang="en-GB" dirty="0" err="1"/>
              <a:t>koostis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t-EE" dirty="0"/>
              <a:t> </a:t>
            </a:r>
            <a:r>
              <a:rPr lang="en-GB" dirty="0" err="1"/>
              <a:t>Osoonikiht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ultraviolettkiirgus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t-EE" dirty="0"/>
              <a:t> </a:t>
            </a:r>
            <a:r>
              <a:rPr lang="en-GB" dirty="0" err="1"/>
              <a:t>Heitkogused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t-EE" dirty="0"/>
              <a:t>aine</a:t>
            </a:r>
            <a:r>
              <a:rPr lang="en-GB" dirty="0" err="1"/>
              <a:t>vood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t-EE" dirty="0"/>
              <a:t> </a:t>
            </a:r>
            <a:r>
              <a:rPr lang="en-GB" dirty="0" err="1"/>
              <a:t>Päikesekiirgus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t-EE" dirty="0"/>
              <a:t> </a:t>
            </a:r>
            <a:r>
              <a:rPr lang="en-GB" dirty="0" err="1"/>
              <a:t>Kliimamõju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FF4C36-CBC5-6A6F-572B-205BEEC18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3103397"/>
            <a:ext cx="4824536" cy="114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69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4B6A9-DDB4-DCE9-20B3-11175409A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9F5E2-6336-4B65-BFEE-99993C0D4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CDSAPI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A67755-D6C4-FD68-3D04-52C0509E7BA8}"/>
              </a:ext>
            </a:extLst>
          </p:cNvPr>
          <p:cNvSpPr txBox="1"/>
          <p:nvPr/>
        </p:nvSpPr>
        <p:spPr>
          <a:xfrm>
            <a:off x="899592" y="882610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b="1" dirty="0"/>
              <a:t>Koolituse eesmärk: </a:t>
            </a:r>
            <a:r>
              <a:rPr lang="et-EE" dirty="0"/>
              <a:t> kuidas automatiseeritult alla laadida atmosfääri- ja kliimaandmeid Copernicus Climate Data Store'ist</a:t>
            </a:r>
          </a:p>
          <a:p>
            <a:endParaRPr lang="et-EE" dirty="0"/>
          </a:p>
          <a:p>
            <a:r>
              <a:rPr lang="et-EE" b="1" dirty="0"/>
              <a:t>Õpiväljund</a:t>
            </a:r>
            <a:r>
              <a:rPr lang="en-GB" b="1" dirty="0"/>
              <a:t>:</a:t>
            </a:r>
            <a:r>
              <a:rPr lang="et-EE" b="1" dirty="0"/>
              <a:t> </a:t>
            </a:r>
            <a:r>
              <a:rPr lang="et-EE" dirty="0"/>
              <a:t>teadmised ja oskused CDSAPI iseseisvaks kasutamiseks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6E50DF-1703-25B0-9085-AF422921FB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13" t="26200" r="39763" b="13600"/>
          <a:stretch>
            <a:fillRect/>
          </a:stretch>
        </p:blipFill>
        <p:spPr>
          <a:xfrm>
            <a:off x="179512" y="2139702"/>
            <a:ext cx="4176464" cy="28965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1444B0-DD77-A36C-7C2F-974560102C16}"/>
              </a:ext>
            </a:extLst>
          </p:cNvPr>
          <p:cNvSpPr txBox="1"/>
          <p:nvPr/>
        </p:nvSpPr>
        <p:spPr>
          <a:xfrm>
            <a:off x="4500564" y="2737396"/>
            <a:ext cx="46434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dirty="0">
                <a:hlinkClick r:id="rId4"/>
              </a:rPr>
              <a:t>https://ads.atmosphere.copernicus.eu/how-to-api</a:t>
            </a:r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86759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110F5-E5E3-A55A-0C39-2196C62DA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D09A2-4F9C-4DC6-0AAD-29F0A8415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CDSAPI näide1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531042-7824-2BB8-9437-4D88EFA81BF1}"/>
              </a:ext>
            </a:extLst>
          </p:cNvPr>
          <p:cNvSpPr txBox="1"/>
          <p:nvPr/>
        </p:nvSpPr>
        <p:spPr>
          <a:xfrm>
            <a:off x="899592" y="882610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b="1" dirty="0"/>
              <a:t>Näidis andmeallikas 1: </a:t>
            </a:r>
            <a:r>
              <a:rPr lang="en-US" b="1" dirty="0"/>
              <a:t>CAMS European air quality forecasts</a:t>
            </a:r>
          </a:p>
          <a:p>
            <a:endParaRPr lang="en-US" b="1" dirty="0"/>
          </a:p>
          <a:p>
            <a:r>
              <a:rPr lang="et-EE" b="1" dirty="0"/>
              <a:t> </a:t>
            </a:r>
            <a:r>
              <a:rPr lang="et-EE" dirty="0"/>
              <a:t>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5F9B3D-4C38-1D04-C1F8-76E202D1F3EC}"/>
              </a:ext>
            </a:extLst>
          </p:cNvPr>
          <p:cNvSpPr txBox="1"/>
          <p:nvPr/>
        </p:nvSpPr>
        <p:spPr>
          <a:xfrm>
            <a:off x="4043364" y="1277068"/>
            <a:ext cx="46434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dirty="0">
                <a:hlinkClick r:id="rId3"/>
              </a:rPr>
              <a:t>https://ads.atmosphere.copernicus.eu/datasets/cams-europe-air-quality-forecasts?tab=overview</a:t>
            </a:r>
            <a:endParaRPr lang="et-EE" dirty="0"/>
          </a:p>
          <a:p>
            <a:endParaRPr lang="et-E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63E349-ECB2-EDC0-1FB7-A00B90D072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480" t="31800" r="28738" b="19200"/>
          <a:stretch>
            <a:fillRect/>
          </a:stretch>
        </p:blipFill>
        <p:spPr>
          <a:xfrm>
            <a:off x="323528" y="2348731"/>
            <a:ext cx="4643436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895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1E889-7F88-3B1F-78C7-582F4F6BD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235C3-BA43-2A05-14AE-433D2254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CDSAPI näide2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743FE0-D273-9693-3BD6-E29BEF7F8143}"/>
              </a:ext>
            </a:extLst>
          </p:cNvPr>
          <p:cNvSpPr txBox="1"/>
          <p:nvPr/>
        </p:nvSpPr>
        <p:spPr>
          <a:xfrm>
            <a:off x="899592" y="882610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b="1" dirty="0"/>
              <a:t>Näidis andmeallikas 2: ERA5 atmosfääri järelanalüüs</a:t>
            </a:r>
            <a:endParaRPr lang="en-US" b="1" dirty="0"/>
          </a:p>
          <a:p>
            <a:endParaRPr lang="en-US" b="1" dirty="0"/>
          </a:p>
          <a:p>
            <a:r>
              <a:rPr lang="et-EE" b="1" dirty="0"/>
              <a:t> </a:t>
            </a:r>
            <a:r>
              <a:rPr lang="et-EE" dirty="0"/>
              <a:t>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633D21-4376-C101-2ADE-91FE1FFDEA66}"/>
              </a:ext>
            </a:extLst>
          </p:cNvPr>
          <p:cNvSpPr txBox="1"/>
          <p:nvPr/>
        </p:nvSpPr>
        <p:spPr>
          <a:xfrm>
            <a:off x="4043364" y="1277068"/>
            <a:ext cx="46434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dirty="0">
                <a:hlinkClick r:id="rId3"/>
              </a:rPr>
              <a:t>https://cds.climate.copernicus.eu/datasets/reanalysis-era5-complete?tab=overview</a:t>
            </a:r>
            <a:endParaRPr lang="et-EE" dirty="0"/>
          </a:p>
          <a:p>
            <a:endParaRPr lang="et-E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BF1907-8275-AC3F-07AF-DFC14BBB76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88" t="33201" r="44488" b="17160"/>
          <a:stretch>
            <a:fillRect/>
          </a:stretch>
        </p:blipFill>
        <p:spPr>
          <a:xfrm>
            <a:off x="715122" y="2283718"/>
            <a:ext cx="4064809" cy="228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35180"/>
      </p:ext>
    </p:extLst>
  </p:cSld>
  <p:clrMapOvr>
    <a:masterClrMapping/>
  </p:clrMapOvr>
</p:sld>
</file>

<file path=ppt/theme/theme1.xml><?xml version="1.0" encoding="utf-8"?>
<a:theme xmlns:a="http://schemas.openxmlformats.org/drawingml/2006/main" name="Data Access">
  <a:themeElements>
    <a:clrScheme name="Coperni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5408F"/>
      </a:accent1>
      <a:accent2>
        <a:srgbClr val="FFC800"/>
      </a:accent2>
      <a:accent3>
        <a:srgbClr val="69AADC"/>
      </a:accent3>
      <a:accent4>
        <a:srgbClr val="8064A2"/>
      </a:accent4>
      <a:accent5>
        <a:srgbClr val="32A857"/>
      </a:accent5>
      <a:accent6>
        <a:srgbClr val="F25B3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r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Emergency">
  <a:themeElements>
    <a:clrScheme name="Coperni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5408F"/>
      </a:accent1>
      <a:accent2>
        <a:srgbClr val="FFC800"/>
      </a:accent2>
      <a:accent3>
        <a:srgbClr val="69AADC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Atmosphere">
  <a:themeElements>
    <a:clrScheme name="Coperni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5408F"/>
      </a:accent1>
      <a:accent2>
        <a:srgbClr val="FFC800"/>
      </a:accent2>
      <a:accent3>
        <a:srgbClr val="69AADC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limate Chan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Security">
  <a:themeElements>
    <a:clrScheme name="Coperni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5408F"/>
      </a:accent1>
      <a:accent2>
        <a:srgbClr val="FFC800"/>
      </a:accent2>
      <a:accent3>
        <a:srgbClr val="69AADC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pace component">
  <a:themeElements>
    <a:clrScheme name="Coperni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5408F"/>
      </a:accent1>
      <a:accent2>
        <a:srgbClr val="FFC800"/>
      </a:accent2>
      <a:accent3>
        <a:srgbClr val="69AADC"/>
      </a:accent3>
      <a:accent4>
        <a:srgbClr val="8064A2"/>
      </a:accent4>
      <a:accent5>
        <a:srgbClr val="32A857"/>
      </a:accent5>
      <a:accent6>
        <a:srgbClr val="F25B3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User Uptake">
  <a:themeElements>
    <a:clrScheme name="Coperni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5408F"/>
      </a:accent1>
      <a:accent2>
        <a:srgbClr val="FFC800"/>
      </a:accent2>
      <a:accent3>
        <a:srgbClr val="69AADC"/>
      </a:accent3>
      <a:accent4>
        <a:srgbClr val="8064A2"/>
      </a:accent4>
      <a:accent5>
        <a:srgbClr val="32A857"/>
      </a:accent5>
      <a:accent6>
        <a:srgbClr val="F25B3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In situ">
  <a:themeElements>
    <a:clrScheme name="Coperni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5408F"/>
      </a:accent1>
      <a:accent2>
        <a:srgbClr val="FFC800"/>
      </a:accent2>
      <a:accent3>
        <a:srgbClr val="69AADC"/>
      </a:accent3>
      <a:accent4>
        <a:srgbClr val="8064A2"/>
      </a:accent4>
      <a:accent5>
        <a:srgbClr val="32A857"/>
      </a:accent5>
      <a:accent6>
        <a:srgbClr val="F25B3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E69E3441D3DE4DBF9C0A67EBD2C684" ma:contentTypeVersion="12" ma:contentTypeDescription="Loo uus dokument" ma:contentTypeScope="" ma:versionID="9502030e9d309ad29ba13538cf267711">
  <xsd:schema xmlns:xsd="http://www.w3.org/2001/XMLSchema" xmlns:xs="http://www.w3.org/2001/XMLSchema" xmlns:p="http://schemas.microsoft.com/office/2006/metadata/properties" xmlns:ns2="17bfc859-2486-4101-b7c6-484fad711a28" xmlns:ns3="24e41026-a61c-49a7-a9cc-369fe079e81a" targetNamespace="http://schemas.microsoft.com/office/2006/metadata/properties" ma:root="true" ma:fieldsID="e3d4dff4d2cfbfe01bc32d5e97f9c8ea" ns2:_="" ns3:_="">
    <xsd:import namespace="17bfc859-2486-4101-b7c6-484fad711a28"/>
    <xsd:import namespace="24e41026-a61c-49a7-a9cc-369fe079e8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bfc859-2486-4101-b7c6-484fad711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Pildisildid" ma:readOnly="false" ma:fieldId="{5cf76f15-5ced-4ddc-b409-7134ff3c332f}" ma:taxonomyMulti="true" ma:sspId="c7e1068c-fbba-49b8-a159-82714d831e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e41026-a61c-49a7-a9cc-369fe079e81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9e5253a-f233-4185-a178-568288808c9f}" ma:internalName="TaxCatchAll" ma:showField="CatchAllData" ma:web="24e41026-a61c-49a7-a9cc-369fe079e8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e41026-a61c-49a7-a9cc-369fe079e81a" xsi:nil="true"/>
    <lcf76f155ced4ddcb4097134ff3c332f xmlns="17bfc859-2486-4101-b7c6-484fad711a2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130FA07-A223-4FE7-AF86-EF47110266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1F6310-9003-4218-A6F1-1CE6A8F15C51}"/>
</file>

<file path=customXml/itemProps3.xml><?xml version="1.0" encoding="utf-8"?>
<ds:datastoreItem xmlns:ds="http://schemas.openxmlformats.org/officeDocument/2006/customXml" ds:itemID="{8625E200-2F73-4AD2-A6B8-64088063ABEB}">
  <ds:schemaRefs>
    <ds:schemaRef ds:uri="http://schemas.microsoft.com/office/2006/metadata/properties"/>
    <ds:schemaRef ds:uri="http://schemas.microsoft.com/office/infopath/2007/PartnerControls"/>
    <ds:schemaRef ds:uri="24e41026-a61c-49a7-a9cc-369fe079e81a"/>
    <ds:schemaRef ds:uri="17bfc859-2486-4101-b7c6-484fad711a2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2121</TotalTime>
  <Words>248</Words>
  <Application>Microsoft Office PowerPoint</Application>
  <PresentationFormat>On-screen Show (16:9)</PresentationFormat>
  <Paragraphs>42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Data Access</vt:lpstr>
      <vt:lpstr>Marine</vt:lpstr>
      <vt:lpstr>Land</vt:lpstr>
      <vt:lpstr>Emergency</vt:lpstr>
      <vt:lpstr>Atmosphere</vt:lpstr>
      <vt:lpstr>Climate Change</vt:lpstr>
      <vt:lpstr>Security</vt:lpstr>
      <vt:lpstr>Space component</vt:lpstr>
      <vt:lpstr>User Uptake</vt:lpstr>
      <vt:lpstr>In situ</vt:lpstr>
      <vt:lpstr>PowerPoint Presentation</vt:lpstr>
      <vt:lpstr>Copernicus ja selle teenused</vt:lpstr>
      <vt:lpstr>CAMS fookus</vt:lpstr>
      <vt:lpstr>CDSAPI</vt:lpstr>
      <vt:lpstr>CDSAPI näide1</vt:lpstr>
      <vt:lpstr>CDSAPI näide2</vt:lpstr>
    </vt:vector>
  </TitlesOfParts>
  <Company>GCG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Borras, Telm</dc:creator>
  <cp:lastModifiedBy>Velle Toll</cp:lastModifiedBy>
  <cp:revision>517</cp:revision>
  <dcterms:created xsi:type="dcterms:W3CDTF">2016-08-05T07:21:09Z</dcterms:created>
  <dcterms:modified xsi:type="dcterms:W3CDTF">2025-09-30T06:10:32Z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0x01010032E69E3441D3DE4DBF9C0A67EBD2C684</vt:lpwstr>
  </property>
</Properties>
</file>